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9" r:id="rId4"/>
    <p:sldId id="331" r:id="rId5"/>
    <p:sldId id="258" r:id="rId6"/>
    <p:sldId id="328" r:id="rId7"/>
    <p:sldId id="259" r:id="rId8"/>
    <p:sldId id="260" r:id="rId9"/>
    <p:sldId id="261" r:id="rId10"/>
    <p:sldId id="262" r:id="rId11"/>
    <p:sldId id="263" r:id="rId12"/>
    <p:sldId id="309" r:id="rId13"/>
    <p:sldId id="270" r:id="rId14"/>
    <p:sldId id="271" r:id="rId15"/>
    <p:sldId id="272" r:id="rId16"/>
    <p:sldId id="274" r:id="rId17"/>
    <p:sldId id="275" r:id="rId18"/>
    <p:sldId id="305" r:id="rId19"/>
    <p:sldId id="330" r:id="rId20"/>
    <p:sldId id="329" r:id="rId21"/>
    <p:sldId id="320" r:id="rId22"/>
    <p:sldId id="308" r:id="rId23"/>
    <p:sldId id="264" r:id="rId24"/>
    <p:sldId id="310" r:id="rId25"/>
    <p:sldId id="277" r:id="rId26"/>
    <p:sldId id="319" r:id="rId27"/>
    <p:sldId id="332" r:id="rId28"/>
    <p:sldId id="333" r:id="rId29"/>
    <p:sldId id="311" r:id="rId30"/>
    <p:sldId id="265" r:id="rId31"/>
    <p:sldId id="312" r:id="rId32"/>
    <p:sldId id="278" r:id="rId33"/>
    <p:sldId id="321" r:id="rId34"/>
    <p:sldId id="334" r:id="rId35"/>
    <p:sldId id="335" r:id="rId36"/>
    <p:sldId id="313" r:id="rId37"/>
    <p:sldId id="266" r:id="rId38"/>
    <p:sldId id="314" r:id="rId39"/>
    <p:sldId id="322" r:id="rId40"/>
    <p:sldId id="279" r:id="rId41"/>
    <p:sldId id="280" r:id="rId42"/>
    <p:sldId id="302" r:id="rId43"/>
    <p:sldId id="303" r:id="rId44"/>
    <p:sldId id="304" r:id="rId45"/>
    <p:sldId id="336" r:id="rId46"/>
    <p:sldId id="337" r:id="rId47"/>
    <p:sldId id="315" r:id="rId48"/>
    <p:sldId id="267" r:id="rId49"/>
    <p:sldId id="316" r:id="rId50"/>
    <p:sldId id="281" r:id="rId51"/>
    <p:sldId id="286" r:id="rId52"/>
    <p:sldId id="282" r:id="rId53"/>
    <p:sldId id="283" r:id="rId54"/>
    <p:sldId id="284" r:id="rId55"/>
    <p:sldId id="324" r:id="rId56"/>
    <p:sldId id="285" r:id="rId57"/>
    <p:sldId id="287" r:id="rId58"/>
    <p:sldId id="288" r:id="rId59"/>
    <p:sldId id="289" r:id="rId60"/>
    <p:sldId id="290" r:id="rId61"/>
    <p:sldId id="325" r:id="rId62"/>
    <p:sldId id="291" r:id="rId63"/>
    <p:sldId id="292" r:id="rId64"/>
    <p:sldId id="317" r:id="rId65"/>
    <p:sldId id="294" r:id="rId66"/>
    <p:sldId id="295" r:id="rId67"/>
    <p:sldId id="327" r:id="rId68"/>
    <p:sldId id="296" r:id="rId69"/>
    <p:sldId id="297" r:id="rId70"/>
    <p:sldId id="298" r:id="rId71"/>
    <p:sldId id="299" r:id="rId72"/>
    <p:sldId id="338" r:id="rId73"/>
    <p:sldId id="339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007F"/>
    <a:srgbClr val="FF00FF"/>
    <a:srgbClr val="007F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C879-26C7-494E-BCBF-F3D01DE7A264}" type="datetimeFigureOut">
              <a:rPr lang="en-US" smtClean="0"/>
              <a:pPr/>
              <a:t>10/25/2014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C6B0-466B-4FC2-8C5A-32EB17DD7C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C879-26C7-494E-BCBF-F3D01DE7A264}" type="datetimeFigureOut">
              <a:rPr lang="en-US" smtClean="0"/>
              <a:pPr/>
              <a:t>10/25/2014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C6B0-466B-4FC2-8C5A-32EB17DD7C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C879-26C7-494E-BCBF-F3D01DE7A264}" type="datetimeFigureOut">
              <a:rPr lang="en-US" smtClean="0"/>
              <a:pPr/>
              <a:t>10/25/2014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C6B0-466B-4FC2-8C5A-32EB17DD7C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7467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7467600" cy="5181600"/>
          </a:xfrm>
        </p:spPr>
        <p:txBody>
          <a:bodyPr anchor="ctr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C879-26C7-494E-BCBF-F3D01DE7A264}" type="datetimeFigureOut">
              <a:rPr lang="en-US" smtClean="0"/>
              <a:pPr/>
              <a:t>10/25/2014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C6B0-466B-4FC2-8C5A-32EB17DD7C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62200"/>
            <a:ext cx="6629400" cy="1826363"/>
          </a:xfrm>
        </p:spPr>
        <p:txBody>
          <a:bodyPr tIns="0" bIns="0" anchor="ctr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C879-26C7-494E-BCBF-F3D01DE7A264}" type="datetimeFigureOut">
              <a:rPr lang="en-US" smtClean="0"/>
              <a:pPr/>
              <a:t>10/25/2014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C6B0-466B-4FC2-8C5A-32EB17DD7C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C879-26C7-494E-BCBF-F3D01DE7A264}" type="datetimeFigureOut">
              <a:rPr lang="en-US" smtClean="0"/>
              <a:pPr/>
              <a:t>10/25/2014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C6B0-466B-4FC2-8C5A-32EB17DD7C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C879-26C7-494E-BCBF-F3D01DE7A264}" type="datetimeFigureOut">
              <a:rPr lang="en-US" smtClean="0"/>
              <a:pPr/>
              <a:t>10/25/2014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C6B0-466B-4FC2-8C5A-32EB17DD7C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C879-26C7-494E-BCBF-F3D01DE7A264}" type="datetimeFigureOut">
              <a:rPr lang="en-US" smtClean="0"/>
              <a:pPr/>
              <a:t>10/25/2014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C5C6B0-466B-4FC2-8C5A-32EB17DD7C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C879-26C7-494E-BCBF-F3D01DE7A264}" type="datetimeFigureOut">
              <a:rPr lang="en-US" smtClean="0"/>
              <a:pPr/>
              <a:t>10/25/2014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C6B0-466B-4FC2-8C5A-32EB17DD7C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C879-26C7-494E-BCBF-F3D01DE7A264}" type="datetimeFigureOut">
              <a:rPr lang="en-US" smtClean="0"/>
              <a:pPr/>
              <a:t>10/25/2014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AC5C6B0-466B-4FC2-8C5A-32EB17DD7C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08DC879-26C7-494E-BCBF-F3D01DE7A264}" type="datetimeFigureOut">
              <a:rPr lang="en-US" smtClean="0"/>
              <a:pPr/>
              <a:t>10/25/2014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C6B0-466B-4FC2-8C5A-32EB17DD7C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08DC879-26C7-494E-BCBF-F3D01DE7A264}" type="datetimeFigureOut">
              <a:rPr lang="en-US" smtClean="0"/>
              <a:pPr/>
              <a:t>10/25/2014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AC5C6B0-466B-4FC2-8C5A-32EB17DD7C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pypi.python.org/" TargetMode="External"/><Relationship Id="rId2" Type="http://schemas.openxmlformats.org/officeDocument/2006/relationships/hyperlink" Target="http://www.csbuild.org/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mailto:questions@csbuild.org" TargetMode="External"/><Relationship Id="rId2" Type="http://schemas.openxmlformats.org/officeDocument/2006/relationships/hyperlink" Target="http://www.csbuild.org/" TargetMode="Externa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oost.org/boost-build2/" TargetMode="External"/><Relationship Id="rId3" Type="http://schemas.openxmlformats.org/officeDocument/2006/relationships/hyperlink" Target="https://pip.pypa.io/en/latest/installing.html" TargetMode="External"/><Relationship Id="rId7" Type="http://schemas.openxmlformats.org/officeDocument/2006/relationships/hyperlink" Target="http://www.perforce.com/resources/documentation/jam" TargetMode="External"/><Relationship Id="rId2" Type="http://schemas.openxmlformats.org/officeDocument/2006/relationships/hyperlink" Target="http://www.csbuild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de.google.com/p/gyp/" TargetMode="External"/><Relationship Id="rId5" Type="http://schemas.openxmlformats.org/officeDocument/2006/relationships/hyperlink" Target="http://industriousone.com/premake" TargetMode="External"/><Relationship Id="rId10" Type="http://schemas.openxmlformats.org/officeDocument/2006/relationships/hyperlink" Target="http://martine.github.io/ninja/" TargetMode="External"/><Relationship Id="rId4" Type="http://schemas.openxmlformats.org/officeDocument/2006/relationships/hyperlink" Target="http://www.cmake.org/" TargetMode="External"/><Relationship Id="rId9" Type="http://schemas.openxmlformats.org/officeDocument/2006/relationships/hyperlink" Target="http://www.scons.org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956560"/>
            <a:ext cx="6604312" cy="2301240"/>
          </a:xfrm>
        </p:spPr>
        <p:txBody>
          <a:bodyPr>
            <a:normAutofit fontScale="90000"/>
          </a:bodyPr>
          <a:lstStyle/>
          <a:p>
            <a:r>
              <a:rPr smtClean="0"/>
              <a:t>Improving Iteration, Maintainability, and Analytics in the Build Pipeline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33050" y="1219200"/>
            <a:ext cx="6480048" cy="1752600"/>
          </a:xfrm>
        </p:spPr>
        <p:txBody>
          <a:bodyPr/>
          <a:lstStyle/>
          <a:p>
            <a:r>
              <a:rPr lang="en-US" dirty="0" smtClean="0"/>
              <a:t>Austin Captivate Conference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Speed: Existing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“Unity” Builds</a:t>
            </a:r>
          </a:p>
          <a:p>
            <a:pPr lvl="1"/>
            <a:r>
              <a:rPr lang="en-US" dirty="0" smtClean="0"/>
              <a:t>“Classic” unity build is always a full build</a:t>
            </a:r>
          </a:p>
          <a:p>
            <a:pPr lvl="1"/>
            <a:r>
              <a:rPr lang="en-US" dirty="0" smtClean="0"/>
              <a:t>“Classic” build not viable for large projects</a:t>
            </a:r>
          </a:p>
          <a:p>
            <a:pPr lvl="1"/>
            <a:r>
              <a:rPr lang="en-US" dirty="0" smtClean="0"/>
              <a:t>Splitting to multiple files still slows iteration</a:t>
            </a:r>
          </a:p>
          <a:p>
            <a:pPr lvl="1"/>
            <a:r>
              <a:rPr lang="en-US" dirty="0" smtClean="0"/>
              <a:t>Managing these files is a pain point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Speed: Existing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Ninja</a:t>
            </a:r>
          </a:p>
          <a:p>
            <a:pPr lvl="1"/>
            <a:r>
              <a:rPr lang="en-US" dirty="0" smtClean="0"/>
              <a:t>Speed derived from two factors:</a:t>
            </a:r>
          </a:p>
          <a:p>
            <a:pPr lvl="2"/>
            <a:r>
              <a:rPr lang="en-US" dirty="0" smtClean="0"/>
              <a:t>Make fewer decisions</a:t>
            </a:r>
          </a:p>
          <a:p>
            <a:pPr lvl="2"/>
            <a:r>
              <a:rPr lang="en-US" dirty="0" smtClean="0"/>
              <a:t>Maximize parallelism</a:t>
            </a:r>
          </a:p>
          <a:p>
            <a:pPr lvl="1"/>
            <a:r>
              <a:rPr lang="en-US" dirty="0" smtClean="0"/>
              <a:t>Sacrifices elsewhere – generally requires a generator (i.e., </a:t>
            </a:r>
            <a:r>
              <a:rPr lang="en-US" dirty="0" err="1" smtClean="0"/>
              <a:t>CMake</a:t>
            </a:r>
            <a:r>
              <a:rPr lang="en-US" dirty="0" smtClean="0"/>
              <a:t>) to create ninja files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Speed:</a:t>
            </a:r>
            <a:br>
              <a:rPr lang="en-US" dirty="0" smtClean="0"/>
            </a:br>
            <a:r>
              <a:rPr lang="en-US" dirty="0" smtClean="0"/>
              <a:t>Iterating on the Solutions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Speed:</a:t>
            </a:r>
            <a:br>
              <a:rPr lang="en-US" dirty="0" smtClean="0"/>
            </a:br>
            <a:r>
              <a:rPr lang="en-US" dirty="0" smtClean="0"/>
              <a:t>Iterating on the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“Chunked” builds</a:t>
            </a:r>
          </a:p>
          <a:p>
            <a:pPr lvl="1"/>
            <a:r>
              <a:rPr lang="en-US" dirty="0" smtClean="0"/>
              <a:t>Improvement on Unity builds to achieve fast full builds </a:t>
            </a:r>
            <a:r>
              <a:rPr lang="en-US" i="1" dirty="0" smtClean="0"/>
              <a:t>and</a:t>
            </a:r>
            <a:r>
              <a:rPr lang="en-US" dirty="0" smtClean="0"/>
              <a:t> fast iteration</a:t>
            </a:r>
          </a:p>
          <a:p>
            <a:pPr lvl="1"/>
            <a:r>
              <a:rPr lang="en-US" dirty="0" smtClean="0"/>
              <a:t>Chunks are created and destroyed based on build context</a:t>
            </a:r>
          </a:p>
          <a:p>
            <a:pPr lvl="2"/>
            <a:r>
              <a:rPr lang="en-US" dirty="0" smtClean="0"/>
              <a:t>Always shoot for maximum parallelism. If all threads not used, split up the chunk!</a:t>
            </a:r>
          </a:p>
          <a:p>
            <a:pPr lvl="1"/>
            <a:r>
              <a:rPr lang="en-US" dirty="0" smtClean="0"/>
              <a:t>Created based on ideal </a:t>
            </a:r>
            <a:r>
              <a:rPr lang="en-US" dirty="0" err="1" smtClean="0"/>
              <a:t>filesize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Speed:</a:t>
            </a:r>
            <a:br>
              <a:rPr lang="en-US" dirty="0" smtClean="0"/>
            </a:br>
            <a:r>
              <a:rPr lang="en-US" dirty="0" smtClean="0"/>
              <a:t>Iterating on the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“Chunked” Builds</a:t>
            </a:r>
          </a:p>
          <a:p>
            <a:pPr lvl="1"/>
            <a:r>
              <a:rPr lang="en-US" dirty="0" smtClean="0"/>
              <a:t>Downsides:</a:t>
            </a:r>
          </a:p>
          <a:p>
            <a:pPr lvl="2"/>
            <a:r>
              <a:rPr lang="en-US" dirty="0" smtClean="0"/>
              <a:t>Static symbol redefinition</a:t>
            </a:r>
          </a:p>
          <a:p>
            <a:pPr lvl="2"/>
            <a:r>
              <a:rPr lang="en-US" dirty="0" smtClean="0"/>
              <a:t>Header fall-through</a:t>
            </a:r>
          </a:p>
          <a:p>
            <a:pPr lvl="2"/>
            <a:r>
              <a:rPr lang="en-US" dirty="0" smtClean="0"/>
              <a:t>Creates an explicit initialization order of global objects that doesn’t exist when not chunking, possibly masking bugs</a:t>
            </a:r>
          </a:p>
          <a:p>
            <a:pPr lvl="1"/>
            <a:r>
              <a:rPr lang="en-US" dirty="0" smtClean="0"/>
              <a:t>Chunk control is a necessity – disable and manage per file and for the whole build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Speed:</a:t>
            </a:r>
            <a:br>
              <a:rPr lang="en-US" dirty="0" smtClean="0"/>
            </a:br>
            <a:r>
              <a:rPr lang="en-US" dirty="0" smtClean="0"/>
              <a:t>Iterating on the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Absolutely Maximize Parallelism</a:t>
            </a:r>
          </a:p>
          <a:p>
            <a:pPr lvl="1"/>
            <a:r>
              <a:rPr lang="en-US" dirty="0" smtClean="0"/>
              <a:t>Be parallel by default</a:t>
            </a:r>
          </a:p>
          <a:p>
            <a:pPr lvl="1"/>
            <a:r>
              <a:rPr lang="en-US" dirty="0" smtClean="0"/>
              <a:t>Cross-project, cross-target, cross-architecture – everything builds parallel</a:t>
            </a:r>
          </a:p>
          <a:p>
            <a:pPr lvl="1"/>
            <a:r>
              <a:rPr lang="en-US" dirty="0" smtClean="0"/>
              <a:t>Don’t stop compiling to link</a:t>
            </a:r>
          </a:p>
          <a:p>
            <a:pPr lvl="1"/>
            <a:r>
              <a:rPr lang="en-US" dirty="0" smtClean="0"/>
              <a:t>Parallel link </a:t>
            </a:r>
            <a:r>
              <a:rPr lang="en-US" i="1" dirty="0" smtClean="0"/>
              <a:t>only</a:t>
            </a:r>
            <a:r>
              <a:rPr lang="en-US" dirty="0" smtClean="0"/>
              <a:t> when all compiles have finished</a:t>
            </a:r>
          </a:p>
          <a:p>
            <a:pPr lvl="2"/>
            <a:r>
              <a:rPr lang="en-US" dirty="0" smtClean="0"/>
              <a:t>Linking is expensive</a:t>
            </a:r>
          </a:p>
          <a:p>
            <a:pPr lvl="1"/>
            <a:r>
              <a:rPr lang="en-US" dirty="0" smtClean="0"/>
              <a:t>Provide thread count control; some systems can’t handle using them 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Speed:</a:t>
            </a:r>
            <a:br>
              <a:rPr lang="en-US" dirty="0" smtClean="0"/>
            </a:br>
            <a:r>
              <a:rPr lang="en-US" dirty="0" smtClean="0"/>
              <a:t>Iterating on the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Intelligent Change Detection</a:t>
            </a:r>
          </a:p>
          <a:p>
            <a:pPr lvl="1"/>
            <a:r>
              <a:rPr lang="en-US" dirty="0" smtClean="0"/>
              <a:t>Use MD5 checksum, not just modification date</a:t>
            </a:r>
          </a:p>
          <a:p>
            <a:pPr lvl="2"/>
            <a:r>
              <a:rPr lang="en-US" dirty="0" smtClean="0"/>
              <a:t>MD5 collisions are rare enough that the chance of this happening on a change are negligible</a:t>
            </a:r>
          </a:p>
          <a:p>
            <a:pPr lvl="1"/>
            <a:r>
              <a:rPr lang="en-US" dirty="0" smtClean="0"/>
              <a:t>Strip comments</a:t>
            </a:r>
          </a:p>
          <a:p>
            <a:pPr lvl="1"/>
            <a:r>
              <a:rPr lang="en-US" dirty="0" smtClean="0"/>
              <a:t>Strip whitespace</a:t>
            </a:r>
          </a:p>
          <a:p>
            <a:pPr lvl="1"/>
            <a:r>
              <a:rPr lang="en-US" dirty="0" smtClean="0"/>
              <a:t>End result: Only build what actually changes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Speed:</a:t>
            </a:r>
            <a:br>
              <a:rPr lang="en-US" dirty="0" smtClean="0"/>
            </a:br>
            <a:r>
              <a:rPr lang="en-US" dirty="0" smtClean="0"/>
              <a:t>Iterating on the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developers improve their own builds</a:t>
            </a:r>
          </a:p>
          <a:p>
            <a:pPr lvl="1"/>
            <a:r>
              <a:rPr lang="en-US" dirty="0" smtClean="0"/>
              <a:t>Provide as much information to the developer as possible</a:t>
            </a:r>
          </a:p>
          <a:p>
            <a:pPr lvl="1"/>
            <a:r>
              <a:rPr lang="en-US" dirty="0" smtClean="0"/>
              <a:t>Give the developer as much control as possible</a:t>
            </a:r>
          </a:p>
          <a:p>
            <a:pPr lvl="1"/>
            <a:r>
              <a:rPr lang="en-US" dirty="0" smtClean="0"/>
              <a:t>Understanding + Power = Whole Pipeline Improvement</a:t>
            </a:r>
          </a:p>
          <a:p>
            <a:pPr lvl="1"/>
            <a:r>
              <a:rPr lang="en-US" dirty="0" smtClean="0"/>
              <a:t>More on this later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Speed Results:</a:t>
            </a:r>
            <a:br>
              <a:rPr lang="en-US" dirty="0" smtClean="0"/>
            </a:br>
            <a:r>
              <a:rPr lang="en-US" dirty="0" err="1" smtClean="0"/>
              <a:t>CSBuild’s</a:t>
            </a:r>
            <a:r>
              <a:rPr lang="en-US" dirty="0" smtClean="0"/>
              <a:t> implementation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Full build time:</a:t>
            </a:r>
            <a:endParaRPr lang="en-US" i="1" dirty="0" smtClean="0"/>
          </a:p>
          <a:p>
            <a:pPr lvl="1"/>
            <a:r>
              <a:rPr lang="en-US" dirty="0" smtClean="0"/>
              <a:t>Large project built on Windows using </a:t>
            </a:r>
            <a:r>
              <a:rPr lang="en-US" dirty="0" err="1" smtClean="0"/>
              <a:t>msvc</a:t>
            </a:r>
            <a:r>
              <a:rPr lang="en-US" dirty="0" smtClean="0"/>
              <a:t> </a:t>
            </a:r>
            <a:r>
              <a:rPr lang="en-US" dirty="0" err="1" smtClean="0"/>
              <a:t>toolchain</a:t>
            </a:r>
            <a:endParaRPr lang="en-US" dirty="0" smtClean="0"/>
          </a:p>
          <a:p>
            <a:pPr lvl="1"/>
            <a:r>
              <a:rPr lang="en-US" dirty="0" smtClean="0"/>
              <a:t>Visual Studio:			_:__</a:t>
            </a:r>
          </a:p>
          <a:p>
            <a:pPr lvl="1"/>
            <a:r>
              <a:rPr lang="en-US" dirty="0" smtClean="0"/>
              <a:t>Ninja:				_:__</a:t>
            </a:r>
          </a:p>
          <a:p>
            <a:pPr lvl="1"/>
            <a:r>
              <a:rPr lang="en-US" dirty="0" err="1" smtClean="0"/>
              <a:t>CSBuild</a:t>
            </a:r>
            <a:r>
              <a:rPr lang="en-US" dirty="0" smtClean="0"/>
              <a:t>:			_:__</a:t>
            </a:r>
          </a:p>
          <a:p>
            <a:r>
              <a:rPr lang="en-US" dirty="0" smtClean="0"/>
              <a:t>Incremental builds time are rapidly changing with current development.</a:t>
            </a:r>
          </a:p>
          <a:p>
            <a:pPr lvl="1"/>
            <a:r>
              <a:rPr lang="en-US" dirty="0" smtClean="0"/>
              <a:t>With </a:t>
            </a:r>
            <a:r>
              <a:rPr lang="en-US" dirty="0" err="1" smtClean="0"/>
              <a:t>gcc</a:t>
            </a:r>
            <a:r>
              <a:rPr lang="en-US" dirty="0" smtClean="0"/>
              <a:t>/clang </a:t>
            </a:r>
            <a:r>
              <a:rPr lang="en-US" dirty="0" err="1" smtClean="0"/>
              <a:t>toolchain</a:t>
            </a:r>
            <a:r>
              <a:rPr lang="en-US" dirty="0" smtClean="0"/>
              <a:t>, times are fast</a:t>
            </a:r>
          </a:p>
          <a:p>
            <a:pPr lvl="1"/>
            <a:r>
              <a:rPr lang="en-US" dirty="0" smtClean="0"/>
              <a:t>With </a:t>
            </a:r>
            <a:r>
              <a:rPr lang="en-US" dirty="0" err="1" smtClean="0"/>
              <a:t>msvc</a:t>
            </a:r>
            <a:r>
              <a:rPr lang="en-US" dirty="0" smtClean="0"/>
              <a:t>, first iteration is slower when incremental linking is enabled</a:t>
            </a:r>
          </a:p>
          <a:p>
            <a:pPr lvl="2"/>
            <a:r>
              <a:rPr lang="en-US" dirty="0" smtClean="0"/>
              <a:t>Researching ways to improve this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0" y="1582394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6:46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027772" y="1988318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7:10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26344" y="2389244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2:33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</a:t>
            </a:r>
            <a:br>
              <a:rPr lang="en-US" dirty="0" smtClean="0"/>
            </a:br>
            <a:r>
              <a:rPr lang="en-US" dirty="0" smtClean="0"/>
              <a:t>Cross-Platform Support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7467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Speed</a:t>
            </a:r>
          </a:p>
          <a:p>
            <a:r>
              <a:rPr lang="en-US" dirty="0" smtClean="0"/>
              <a:t>Cross-platform Support</a:t>
            </a:r>
          </a:p>
          <a:p>
            <a:r>
              <a:rPr lang="en-US" dirty="0" smtClean="0"/>
              <a:t>IDE Integration</a:t>
            </a:r>
          </a:p>
          <a:p>
            <a:r>
              <a:rPr lang="en-US" dirty="0" smtClean="0"/>
              <a:t>Maintainability</a:t>
            </a:r>
          </a:p>
          <a:p>
            <a:r>
              <a:rPr lang="en-US" dirty="0" smtClean="0"/>
              <a:t>“Black-box” mentality</a:t>
            </a:r>
          </a:p>
          <a:p>
            <a:pPr lvl="1"/>
            <a:r>
              <a:rPr lang="en-US" dirty="0" smtClean="0"/>
              <a:t>Poor visibility on what’s happening, when</a:t>
            </a:r>
          </a:p>
          <a:p>
            <a:pPr lvl="1"/>
            <a:r>
              <a:rPr lang="en-US" dirty="0" smtClean="0"/>
              <a:t>Poor communication about problems</a:t>
            </a:r>
          </a:p>
          <a:p>
            <a:pPr lvl="1"/>
            <a:r>
              <a:rPr lang="en-US" dirty="0" smtClean="0"/>
              <a:t>Little to no ability to analyze, understand, and improve the build process</a:t>
            </a:r>
          </a:p>
          <a:p>
            <a:pPr lvl="1"/>
            <a:r>
              <a:rPr lang="en-US" dirty="0" smtClean="0"/>
              <a:t>Ties into maintainability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Problem: Cross-Platform Support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</a:t>
            </a:r>
            <a:r>
              <a:rPr lang="en-US" dirty="0" err="1" smtClean="0"/>
              <a:t>toolchains</a:t>
            </a:r>
            <a:r>
              <a:rPr lang="en-US" dirty="0" smtClean="0"/>
              <a:t> are platform-specific</a:t>
            </a:r>
          </a:p>
          <a:p>
            <a:r>
              <a:rPr lang="en-US" dirty="0" smtClean="0"/>
              <a:t>Compilers don’t share a common interface</a:t>
            </a:r>
          </a:p>
          <a:p>
            <a:r>
              <a:rPr lang="en-US" dirty="0" smtClean="0"/>
              <a:t>Market is evolving – one platform isn’t enough</a:t>
            </a:r>
          </a:p>
          <a:p>
            <a:r>
              <a:rPr lang="en-US" dirty="0" smtClean="0"/>
              <a:t>Mobile space complicates matters</a:t>
            </a:r>
          </a:p>
          <a:p>
            <a:r>
              <a:rPr lang="en-US" dirty="0" smtClean="0"/>
              <a:t>For cross-platform systems, adding new platforms is often difficult.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Problem: Cross-Platform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 platforms see particularly poor support</a:t>
            </a:r>
          </a:p>
          <a:p>
            <a:pPr lvl="1"/>
            <a:r>
              <a:rPr lang="en-US" dirty="0" smtClean="0"/>
              <a:t>Consoles</a:t>
            </a:r>
          </a:p>
          <a:p>
            <a:pPr lvl="2"/>
            <a:r>
              <a:rPr lang="en-US" dirty="0" smtClean="0"/>
              <a:t>Expected given the nature of console development</a:t>
            </a:r>
          </a:p>
          <a:p>
            <a:pPr lvl="1"/>
            <a:r>
              <a:rPr lang="en-US" dirty="0" smtClean="0"/>
              <a:t>Android</a:t>
            </a:r>
          </a:p>
          <a:p>
            <a:pPr lvl="2"/>
            <a:r>
              <a:rPr lang="en-US" dirty="0" smtClean="0"/>
              <a:t>Systems that support android only support it partially, or aren’t maintained</a:t>
            </a:r>
          </a:p>
          <a:p>
            <a:pPr lvl="2"/>
            <a:r>
              <a:rPr lang="en-US" dirty="0" smtClean="0"/>
              <a:t>Many require </a:t>
            </a:r>
            <a:r>
              <a:rPr lang="en-US" dirty="0" err="1" smtClean="0"/>
              <a:t>cygwin</a:t>
            </a:r>
            <a:r>
              <a:rPr lang="en-US" dirty="0" smtClean="0"/>
              <a:t> to be installed</a:t>
            </a:r>
          </a:p>
          <a:p>
            <a:pPr lvl="2"/>
            <a:r>
              <a:rPr lang="en-US" dirty="0" smtClean="0"/>
              <a:t>This makes android development particularly painful</a:t>
            </a:r>
          </a:p>
          <a:p>
            <a:pPr lvl="2"/>
            <a:r>
              <a:rPr lang="en-US" dirty="0" err="1" smtClean="0"/>
              <a:t>Tegra</a:t>
            </a:r>
            <a:r>
              <a:rPr lang="en-US" dirty="0" smtClean="0"/>
              <a:t> toolkit is the best current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Cross-Platform Support: Existing Solutions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Cross-Platform Support: </a:t>
            </a:r>
            <a:br>
              <a:rPr lang="en-US" dirty="0" smtClean="0"/>
            </a:br>
            <a:r>
              <a:rPr lang="en-US" dirty="0" smtClean="0"/>
              <a:t>Existing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Generators</a:t>
            </a:r>
          </a:p>
          <a:p>
            <a:pPr lvl="1"/>
            <a:r>
              <a:rPr lang="en-US" dirty="0" err="1" smtClean="0"/>
              <a:t>Cmake</a:t>
            </a:r>
            <a:endParaRPr lang="en-US" dirty="0" smtClean="0"/>
          </a:p>
          <a:p>
            <a:pPr lvl="1"/>
            <a:r>
              <a:rPr lang="en-US" dirty="0" err="1" smtClean="0"/>
              <a:t>Premake</a:t>
            </a:r>
            <a:endParaRPr lang="en-US" dirty="0" smtClean="0"/>
          </a:p>
          <a:p>
            <a:pPr lvl="1"/>
            <a:r>
              <a:rPr lang="en-US" dirty="0" smtClean="0"/>
              <a:t>GYP</a:t>
            </a:r>
          </a:p>
          <a:p>
            <a:r>
              <a:rPr lang="en-US" dirty="0" smtClean="0"/>
              <a:t>Builders</a:t>
            </a:r>
          </a:p>
          <a:p>
            <a:pPr lvl="1"/>
            <a:r>
              <a:rPr lang="en-US" dirty="0" smtClean="0"/>
              <a:t>Jam/</a:t>
            </a:r>
            <a:r>
              <a:rPr lang="en-US" dirty="0" err="1" smtClean="0"/>
              <a:t>Boost.Build</a:t>
            </a:r>
            <a:endParaRPr lang="en-US" dirty="0" smtClean="0"/>
          </a:p>
          <a:p>
            <a:pPr lvl="1"/>
            <a:r>
              <a:rPr lang="en-US" dirty="0" err="1" smtClean="0"/>
              <a:t>SCons</a:t>
            </a:r>
            <a:endParaRPr lang="en-US" dirty="0" smtClean="0"/>
          </a:p>
          <a:p>
            <a:pPr lvl="1"/>
            <a:r>
              <a:rPr lang="en-US" dirty="0" smtClean="0"/>
              <a:t>Ninja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Cross-Platform Support:</a:t>
            </a:r>
            <a:br>
              <a:rPr lang="en-US" dirty="0" smtClean="0"/>
            </a:br>
            <a:r>
              <a:rPr lang="en-US" dirty="0" smtClean="0"/>
              <a:t>Iterating on the Solutions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Cross-Platform Support:</a:t>
            </a:r>
            <a:br>
              <a:rPr lang="en-US" dirty="0" smtClean="0"/>
            </a:br>
            <a:r>
              <a:rPr lang="en-US" dirty="0" smtClean="0"/>
              <a:t>Iterating on the Solutions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 more platforms by default</a:t>
            </a:r>
          </a:p>
          <a:p>
            <a:r>
              <a:rPr lang="en-US" dirty="0" smtClean="0"/>
              <a:t>Make it easy to set build settings per-platform</a:t>
            </a:r>
          </a:p>
          <a:p>
            <a:r>
              <a:rPr lang="en-US" dirty="0" smtClean="0"/>
              <a:t>Provide a </a:t>
            </a:r>
            <a:r>
              <a:rPr lang="en-US" dirty="0" err="1" smtClean="0"/>
              <a:t>plugin</a:t>
            </a:r>
            <a:r>
              <a:rPr lang="en-US" dirty="0" smtClean="0"/>
              <a:t> system for platforms you don’t support</a:t>
            </a:r>
          </a:p>
          <a:p>
            <a:pPr lvl="1"/>
            <a:r>
              <a:rPr lang="en-US" dirty="0" smtClean="0"/>
              <a:t>Important for game developers – console NDAs prevent native support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Cross-Platform Support:</a:t>
            </a:r>
            <a:br>
              <a:rPr lang="en-US" dirty="0" smtClean="0"/>
            </a:br>
            <a:r>
              <a:rPr lang="en-US" dirty="0" smtClean="0"/>
              <a:t>Iterating on the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CSBuild’s</a:t>
            </a:r>
            <a:r>
              <a:rPr lang="en-US" dirty="0" smtClean="0"/>
              <a:t> solution provides support for:</a:t>
            </a:r>
          </a:p>
          <a:p>
            <a:pPr lvl="1"/>
            <a:r>
              <a:rPr lang="en-US" dirty="0" smtClean="0"/>
              <a:t>Windows</a:t>
            </a:r>
          </a:p>
          <a:p>
            <a:pPr lvl="1"/>
            <a:r>
              <a:rPr lang="en-US" dirty="0" smtClean="0"/>
              <a:t>Linux</a:t>
            </a:r>
          </a:p>
          <a:p>
            <a:pPr lvl="1"/>
            <a:r>
              <a:rPr lang="en-US" dirty="0" smtClean="0"/>
              <a:t>Android NDK (</a:t>
            </a:r>
            <a:r>
              <a:rPr lang="en-US" dirty="0" err="1" smtClean="0"/>
              <a:t>Cygwin</a:t>
            </a:r>
            <a:r>
              <a:rPr lang="en-US" dirty="0" smtClean="0"/>
              <a:t> not required)</a:t>
            </a:r>
          </a:p>
          <a:p>
            <a:pPr lvl="1"/>
            <a:r>
              <a:rPr lang="en-US" dirty="0" err="1" smtClean="0"/>
              <a:t>MacOSX</a:t>
            </a:r>
            <a:endParaRPr lang="en-US" dirty="0" smtClean="0"/>
          </a:p>
          <a:p>
            <a:pPr lvl="1"/>
            <a:r>
              <a:rPr lang="en-US" dirty="0" err="1" smtClean="0"/>
              <a:t>iOS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</a:t>
            </a:r>
            <a:br>
              <a:rPr lang="en-US" dirty="0" smtClean="0"/>
            </a:br>
            <a:r>
              <a:rPr lang="en-US" dirty="0" smtClean="0"/>
              <a:t>IDE Integration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Problem: IDE Integration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Each IDE has a different project format</a:t>
            </a:r>
          </a:p>
          <a:p>
            <a:r>
              <a:rPr lang="en-US" dirty="0" smtClean="0"/>
              <a:t>Native projects require heavy manual maintenance</a:t>
            </a:r>
          </a:p>
          <a:p>
            <a:pPr lvl="1"/>
            <a:r>
              <a:rPr lang="en-US" dirty="0" smtClean="0"/>
              <a:t>Changing a setting across multiple projects requires making the same change in many places</a:t>
            </a:r>
          </a:p>
          <a:p>
            <a:pPr lvl="1"/>
            <a:r>
              <a:rPr lang="en-US" dirty="0" smtClean="0"/>
              <a:t>Managing libraries and directories is worse – the same change in many </a:t>
            </a:r>
            <a:r>
              <a:rPr lang="en-US" i="1" dirty="0" smtClean="0"/>
              <a:t>slightly different</a:t>
            </a:r>
            <a:r>
              <a:rPr lang="en-US" dirty="0" smtClean="0"/>
              <a:t> places – inside lists containing different items in different orders</a:t>
            </a:r>
          </a:p>
          <a:p>
            <a:r>
              <a:rPr lang="en-US" dirty="0" smtClean="0"/>
              <a:t>Many solutions require manual setup of IDE projects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 Integration:</a:t>
            </a:r>
            <a:br>
              <a:rPr lang="en-US" dirty="0" smtClean="0"/>
            </a:br>
            <a:r>
              <a:rPr lang="en-US" dirty="0" smtClean="0"/>
              <a:t>Existing Solutions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Introducing </a:t>
            </a:r>
            <a:r>
              <a:rPr lang="en-US" dirty="0" err="1" smtClean="0"/>
              <a:t>CSBuild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Framework for discussion: </a:t>
            </a:r>
            <a:r>
              <a:rPr lang="en-US" dirty="0" err="1" smtClean="0"/>
              <a:t>CSBuild</a:t>
            </a:r>
            <a:endParaRPr lang="en-US" dirty="0" smtClean="0"/>
          </a:p>
          <a:p>
            <a:pPr lvl="1"/>
            <a:r>
              <a:rPr lang="en-US" dirty="0" smtClean="0"/>
              <a:t>These techniques learned while creating </a:t>
            </a:r>
            <a:r>
              <a:rPr lang="en-US" dirty="0" err="1" smtClean="0"/>
              <a:t>CSBuild</a:t>
            </a:r>
            <a:endParaRPr lang="en-US" dirty="0" smtClean="0"/>
          </a:p>
          <a:p>
            <a:pPr lvl="1"/>
            <a:r>
              <a:rPr lang="en-US" dirty="0" smtClean="0"/>
              <a:t>Provides a reference implementation of discussed techniques</a:t>
            </a:r>
          </a:p>
          <a:p>
            <a:pPr lvl="1"/>
            <a:r>
              <a:rPr lang="en-US" dirty="0" smtClean="0"/>
              <a:t>Open-source, freely available under MIT license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 Integration:</a:t>
            </a:r>
            <a:br>
              <a:rPr lang="en-US" dirty="0" smtClean="0"/>
            </a:br>
            <a:r>
              <a:rPr lang="en-US" dirty="0" smtClean="0"/>
              <a:t>Existing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Generators generate native projects – generation instead of integration</a:t>
            </a:r>
          </a:p>
          <a:p>
            <a:r>
              <a:rPr lang="en-US" dirty="0" err="1" smtClean="0"/>
              <a:t>SCons</a:t>
            </a:r>
            <a:r>
              <a:rPr lang="en-US" dirty="0" smtClean="0"/>
              <a:t> includes visual studio integration, eclipse integration added by </a:t>
            </a:r>
            <a:r>
              <a:rPr lang="en-US" dirty="0" err="1" smtClean="0"/>
              <a:t>plugin</a:t>
            </a:r>
            <a:endParaRPr lang="en-US" dirty="0" smtClean="0"/>
          </a:p>
          <a:p>
            <a:r>
              <a:rPr lang="en-US" dirty="0" smtClean="0"/>
              <a:t>Jam, Ninja have no integration at 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 Integration:</a:t>
            </a:r>
            <a:br>
              <a:rPr lang="en-US" dirty="0" smtClean="0"/>
            </a:br>
            <a:r>
              <a:rPr lang="en-US" dirty="0" smtClean="0"/>
              <a:t>Iterating on the Solutions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 Integration:</a:t>
            </a:r>
            <a:br>
              <a:rPr lang="en-US" dirty="0" smtClean="0"/>
            </a:br>
            <a:r>
              <a:rPr lang="en-US" dirty="0" smtClean="0"/>
              <a:t>Iterating on the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Make your system both a generator and a builder</a:t>
            </a:r>
          </a:p>
          <a:p>
            <a:pPr lvl="1"/>
            <a:r>
              <a:rPr lang="en-US" dirty="0" smtClean="0"/>
              <a:t>Don’t just build. Don’t just generate. Integrate.</a:t>
            </a:r>
          </a:p>
          <a:p>
            <a:r>
              <a:rPr lang="en-US" dirty="0" smtClean="0"/>
              <a:t>Generate “</a:t>
            </a:r>
            <a:r>
              <a:rPr lang="en-US" dirty="0" err="1" smtClean="0"/>
              <a:t>makefile</a:t>
            </a:r>
            <a:r>
              <a:rPr lang="en-US" dirty="0" smtClean="0"/>
              <a:t>” projects – maintain your other improvements</a:t>
            </a:r>
          </a:p>
          <a:p>
            <a:pPr lvl="1"/>
            <a:r>
              <a:rPr lang="en-US" dirty="0" smtClean="0"/>
              <a:t>Added benefit: regeneration not necessary to build when files are added or removed</a:t>
            </a:r>
          </a:p>
          <a:p>
            <a:r>
              <a:rPr lang="en-US" dirty="0" smtClean="0"/>
              <a:t>Put multiple architectures and </a:t>
            </a:r>
            <a:r>
              <a:rPr lang="en-US" dirty="0" err="1" smtClean="0"/>
              <a:t>toolchains</a:t>
            </a:r>
            <a:r>
              <a:rPr lang="en-US" dirty="0" smtClean="0"/>
              <a:t> in just one solution</a:t>
            </a:r>
          </a:p>
          <a:p>
            <a:r>
              <a:rPr lang="en-US" dirty="0" smtClean="0"/>
              <a:t>Provide </a:t>
            </a:r>
            <a:r>
              <a:rPr lang="en-US" dirty="0" err="1" smtClean="0"/>
              <a:t>plugin</a:t>
            </a:r>
            <a:r>
              <a:rPr lang="en-US" dirty="0" smtClean="0"/>
              <a:t> system to support new IDEs</a:t>
            </a:r>
          </a:p>
          <a:p>
            <a:r>
              <a:rPr lang="en-US" dirty="0" smtClean="0"/>
              <a:t>When possible, mimic folder structure in 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 Integration:</a:t>
            </a:r>
            <a:br>
              <a:rPr lang="en-US" dirty="0" smtClean="0"/>
            </a:br>
            <a:r>
              <a:rPr lang="en-US" dirty="0" smtClean="0"/>
              <a:t>Iterating on the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CSBuild’s</a:t>
            </a:r>
            <a:r>
              <a:rPr lang="en-US" dirty="0" smtClean="0"/>
              <a:t> solution currently provides native support for:</a:t>
            </a:r>
          </a:p>
          <a:p>
            <a:pPr lvl="1"/>
            <a:r>
              <a:rPr lang="en-US" dirty="0" smtClean="0"/>
              <a:t>Visual Studio</a:t>
            </a:r>
          </a:p>
          <a:p>
            <a:pPr lvl="1"/>
            <a:r>
              <a:rPr lang="en-US" dirty="0" err="1" smtClean="0"/>
              <a:t>QtCreator</a:t>
            </a:r>
            <a:endParaRPr lang="en-US" dirty="0" smtClean="0"/>
          </a:p>
          <a:p>
            <a:pPr lvl="1"/>
            <a:r>
              <a:rPr lang="en-US" dirty="0" smtClean="0"/>
              <a:t>Next priority: </a:t>
            </a:r>
            <a:r>
              <a:rPr lang="en-US" dirty="0" err="1" smtClean="0"/>
              <a:t>XCode</a:t>
            </a:r>
            <a:r>
              <a:rPr lang="en-US" dirty="0" smtClean="0"/>
              <a:t> and Eclipse</a:t>
            </a:r>
          </a:p>
          <a:p>
            <a:pPr lvl="2"/>
            <a:r>
              <a:rPr lang="en-US" dirty="0" smtClean="0"/>
              <a:t>These environments are very popular, and very important to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</a:t>
            </a:r>
            <a:br>
              <a:rPr lang="en-US" dirty="0" smtClean="0"/>
            </a:br>
            <a:r>
              <a:rPr lang="en-US" dirty="0" smtClean="0"/>
              <a:t>Maintainability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Problem: Maintainability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discussed solutions offer poor syntax, steep learning curve, and poor readability</a:t>
            </a:r>
          </a:p>
          <a:p>
            <a:r>
              <a:rPr lang="en-US" dirty="0" smtClean="0"/>
              <a:t>Writing build files is hard. Updating someone else’s files is harder.</a:t>
            </a:r>
          </a:p>
          <a:p>
            <a:r>
              <a:rPr lang="en-US" dirty="0" smtClean="0"/>
              <a:t>Some systems offer more flexibility than others – some are very rigid.</a:t>
            </a:r>
          </a:p>
          <a:p>
            <a:r>
              <a:rPr lang="en-US" dirty="0" smtClean="0"/>
              <a:t>Result: Many teams have the “One Build Guy” everyone relies on to maintain the build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Maintainability:</a:t>
            </a:r>
            <a:br>
              <a:rPr lang="en-US" dirty="0" smtClean="0"/>
            </a:br>
            <a:r>
              <a:rPr lang="en-US" dirty="0" smtClean="0"/>
              <a:t>Existing Solutions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Maintainability:</a:t>
            </a:r>
            <a:br>
              <a:rPr lang="en-US" dirty="0" smtClean="0"/>
            </a:br>
            <a:r>
              <a:rPr lang="en-US" dirty="0" smtClean="0"/>
              <a:t>Existing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Varying levels of maintainability between different solutions, but many aren’t great</a:t>
            </a:r>
          </a:p>
          <a:p>
            <a:r>
              <a:rPr lang="en-US" dirty="0" smtClean="0"/>
              <a:t>Existing solutions </a:t>
            </a:r>
            <a:r>
              <a:rPr lang="en-US" i="1" dirty="0" smtClean="0"/>
              <a:t>do</a:t>
            </a:r>
            <a:r>
              <a:rPr lang="en-US" dirty="0" smtClean="0"/>
              <a:t> accomplish their goals, and most do so very well, but maintainability remains a problem in general</a:t>
            </a:r>
          </a:p>
          <a:p>
            <a:r>
              <a:rPr lang="en-US" dirty="0" smtClean="0"/>
              <a:t>Systems that use a known language are generally better than those that use custom syntax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Maintainability:</a:t>
            </a:r>
            <a:br>
              <a:rPr lang="en-US" dirty="0" smtClean="0"/>
            </a:br>
            <a:r>
              <a:rPr lang="en-US" dirty="0" smtClean="0"/>
              <a:t>Iterating on the Solutions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Maintainability:</a:t>
            </a:r>
            <a:br>
              <a:rPr lang="en-US" dirty="0" smtClean="0"/>
            </a:br>
            <a:r>
              <a:rPr lang="en-US" dirty="0" smtClean="0"/>
              <a:t>Iterating on the Solutions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Use a language your users already know for your </a:t>
            </a:r>
            <a:r>
              <a:rPr lang="en-US" dirty="0" err="1" smtClean="0"/>
              <a:t>makefiles</a:t>
            </a:r>
            <a:endParaRPr lang="en-US" dirty="0" smtClean="0"/>
          </a:p>
          <a:p>
            <a:pPr lvl="1"/>
            <a:r>
              <a:rPr lang="en-US" dirty="0" smtClean="0"/>
              <a:t>Simpler is better</a:t>
            </a:r>
          </a:p>
          <a:p>
            <a:pPr lvl="1"/>
            <a:r>
              <a:rPr lang="en-US" dirty="0" smtClean="0"/>
              <a:t>Abstract compiler details into readable functions, so users can build a </a:t>
            </a:r>
            <a:r>
              <a:rPr lang="en-US" dirty="0" err="1" smtClean="0"/>
              <a:t>makefile</a:t>
            </a:r>
            <a:r>
              <a:rPr lang="en-US" dirty="0" smtClean="0"/>
              <a:t> without knowing the compiler details</a:t>
            </a:r>
          </a:p>
          <a:p>
            <a:r>
              <a:rPr lang="en-US" dirty="0" smtClean="0"/>
              <a:t>Give developers flexibility with their </a:t>
            </a:r>
            <a:r>
              <a:rPr lang="en-US" dirty="0" err="1" smtClean="0"/>
              <a:t>makefile</a:t>
            </a:r>
            <a:r>
              <a:rPr lang="en-US" dirty="0" smtClean="0"/>
              <a:t> organization</a:t>
            </a:r>
          </a:p>
          <a:p>
            <a:r>
              <a:rPr lang="en-US" dirty="0" smtClean="0"/>
              <a:t>Provide clear delineation of projects</a:t>
            </a:r>
          </a:p>
          <a:p>
            <a:r>
              <a:rPr lang="en-US" dirty="0" smtClean="0"/>
              <a:t>Provide an inheritance-based structure</a:t>
            </a:r>
          </a:p>
          <a:p>
            <a:r>
              <a:rPr lang="en-US" dirty="0" smtClean="0"/>
              <a:t>Verify directories and libraries exist up-front</a:t>
            </a:r>
          </a:p>
          <a:p>
            <a:r>
              <a:rPr lang="en-US" dirty="0" smtClean="0"/>
              <a:t>With </a:t>
            </a:r>
            <a:r>
              <a:rPr lang="en-US" dirty="0" err="1" smtClean="0"/>
              <a:t>gcc</a:t>
            </a:r>
            <a:r>
              <a:rPr lang="en-US" dirty="0" smtClean="0"/>
              <a:t>, make use of –</a:t>
            </a:r>
            <a:r>
              <a:rPr lang="en-US" dirty="0" err="1" smtClean="0"/>
              <a:t>Wl</a:t>
            </a:r>
            <a:r>
              <a:rPr lang="en-US" dirty="0" smtClean="0"/>
              <a:t>,-R to avoid LD_LIBRARY_PATH environment variable</a:t>
            </a:r>
          </a:p>
          <a:p>
            <a:r>
              <a:rPr lang="en-US" dirty="0" smtClean="0"/>
              <a:t>Provide option to specify files to include or to exclude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Speed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Maintainability:</a:t>
            </a:r>
            <a:br>
              <a:rPr lang="en-US" dirty="0" smtClean="0"/>
            </a:br>
            <a:r>
              <a:rPr lang="en-US" dirty="0" smtClean="0"/>
              <a:t>Iterating on the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CSBuild’s</a:t>
            </a:r>
            <a:r>
              <a:rPr lang="en-US" dirty="0" smtClean="0"/>
              <a:t> solution uses python as a </a:t>
            </a:r>
            <a:r>
              <a:rPr lang="en-US" dirty="0" err="1" smtClean="0"/>
              <a:t>makefile</a:t>
            </a:r>
            <a:r>
              <a:rPr lang="en-US" dirty="0" smtClean="0"/>
              <a:t> language</a:t>
            </a:r>
          </a:p>
          <a:p>
            <a:r>
              <a:rPr lang="en-US" dirty="0" smtClean="0"/>
              <a:t>Projects are organized into functions with @project decorator</a:t>
            </a:r>
          </a:p>
          <a:p>
            <a:r>
              <a:rPr lang="en-US" dirty="0" smtClean="0"/>
              <a:t>Inheritance achieved with global scope, project groups, and @scope decorator to pass settings down in various ways</a:t>
            </a:r>
          </a:p>
          <a:p>
            <a:r>
              <a:rPr lang="en-US" dirty="0" smtClean="0"/>
              <a:t>Automatic file discovery is the default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88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Maintainability:</a:t>
            </a:r>
            <a:br>
              <a:rPr lang="en-US" dirty="0" smtClean="0"/>
            </a:br>
            <a:r>
              <a:rPr lang="en-US" dirty="0" smtClean="0"/>
              <a:t>Iterating on the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001000" cy="5486400"/>
          </a:xfr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anchor="t">
            <a:noAutofit/>
          </a:bodyPr>
          <a:lstStyle/>
          <a:p>
            <a:pPr>
              <a:buNone/>
            </a:pPr>
            <a:r>
              <a:rPr lang="en-US" sz="900" b="1" dirty="0" smtClean="0">
                <a:solidFill>
                  <a:srgbClr val="0070C0"/>
                </a:solidFill>
                <a:latin typeface="Lucida Console" pitchFamily="49" charset="0"/>
                <a:cs typeface="Courier New" pitchFamily="49" charset="0"/>
              </a:rPr>
              <a:t>import </a:t>
            </a:r>
            <a:r>
              <a:rPr lang="en-US" sz="9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csbuild</a:t>
            </a:r>
            <a:endParaRPr lang="en-US" sz="900" dirty="0" smtClean="0">
              <a:solidFill>
                <a:schemeClr val="bg1"/>
              </a:solidFill>
              <a:latin typeface="Lucida Console" pitchFamily="49" charset="0"/>
              <a:cs typeface="Courier New" pitchFamily="49" charset="0"/>
            </a:endParaRPr>
          </a:p>
          <a:p>
            <a:pPr>
              <a:buNone/>
            </a:pPr>
            <a:endParaRPr lang="en-US" sz="900" dirty="0" smtClean="0">
              <a:solidFill>
                <a:schemeClr val="bg1"/>
              </a:solidFill>
              <a:latin typeface="Lucida Console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csbuild.Toolchain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9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gcc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, 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"android"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, 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9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ios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).</a:t>
            </a:r>
            <a:r>
              <a:rPr lang="en-US" sz="9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SetCppStandard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“</a:t>
            </a:r>
            <a:r>
              <a:rPr lang="en-US" sz="9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c++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11”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sz="9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csbuild.Toolchain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9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gcc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, 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"android"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).</a:t>
            </a:r>
            <a:r>
              <a:rPr lang="en-US" sz="9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SetCcCommand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“clang”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sz="9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csbuild.Toolchain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9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gcc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, 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"android”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).</a:t>
            </a:r>
            <a:r>
              <a:rPr lang="en-US" sz="9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SetCxxCommand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“clang++”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endParaRPr lang="en-US" sz="900" dirty="0" smtClean="0">
              <a:solidFill>
                <a:schemeClr val="bg1"/>
              </a:solidFill>
              <a:latin typeface="Lucida Console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csbuild.Toolchain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9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msvc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).</a:t>
            </a:r>
            <a:r>
              <a:rPr lang="en-US" sz="9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SetMsvcVersion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(csbuild.toolchain_msvc.VisualStudioPackage.Vs2012)</a:t>
            </a:r>
          </a:p>
          <a:p>
            <a:pPr>
              <a:buNone/>
            </a:pPr>
            <a:endParaRPr lang="en-US" sz="900" dirty="0" smtClean="0">
              <a:solidFill>
                <a:schemeClr val="bg1"/>
              </a:solidFill>
              <a:latin typeface="Lucida Console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csbuild.AddLibaryDirectories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“../3rdParty/lib”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endParaRPr lang="en-US" sz="900" dirty="0" smtClean="0">
              <a:solidFill>
                <a:schemeClr val="bg1"/>
              </a:solidFill>
              <a:latin typeface="Lucida Console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 smtClean="0">
                <a:solidFill>
                  <a:srgbClr val="7F007F"/>
                </a:solidFill>
                <a:latin typeface="Lucida Console" pitchFamily="49" charset="0"/>
                <a:cs typeface="Courier New" pitchFamily="49" charset="0"/>
              </a:rPr>
              <a:t>@</a:t>
            </a:r>
            <a:r>
              <a:rPr lang="en-US" sz="900" dirty="0" err="1" smtClean="0">
                <a:solidFill>
                  <a:srgbClr val="7F007F"/>
                </a:solidFill>
                <a:latin typeface="Lucida Console" pitchFamily="49" charset="0"/>
                <a:cs typeface="Courier New" pitchFamily="49" charset="0"/>
              </a:rPr>
              <a:t>csbuild.project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(name=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9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libMyLib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, </a:t>
            </a:r>
            <a:r>
              <a:rPr lang="en-US" sz="9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workingDirectory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=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9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libMyLib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/</a:t>
            </a:r>
            <a:r>
              <a:rPr lang="en-US" sz="9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src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sz="900" b="1" dirty="0" smtClean="0">
                <a:solidFill>
                  <a:srgbClr val="0070C0"/>
                </a:solidFill>
                <a:latin typeface="Lucida Console" pitchFamily="49" charset="0"/>
                <a:cs typeface="Courier New" pitchFamily="49" charset="0"/>
              </a:rPr>
              <a:t>def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sz="900" dirty="0" err="1" smtClean="0">
                <a:solidFill>
                  <a:srgbClr val="FF00FF"/>
                </a:solidFill>
                <a:latin typeface="Lucida Console" pitchFamily="49" charset="0"/>
                <a:cs typeface="Courier New" pitchFamily="49" charset="0"/>
              </a:rPr>
              <a:t>libMyLib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():</a:t>
            </a:r>
          </a:p>
          <a:p>
            <a:pPr>
              <a:buNone/>
            </a:pP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   </a:t>
            </a:r>
            <a:r>
              <a:rPr lang="en-US" sz="9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csbuild.Toolchain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9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msvc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, 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“</a:t>
            </a:r>
            <a:r>
              <a:rPr lang="en-US" sz="9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ios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).</a:t>
            </a:r>
            <a:r>
              <a:rPr lang="en-US" sz="9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SetOutput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9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libMyLib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, </a:t>
            </a:r>
            <a:r>
              <a:rPr lang="en-US" sz="9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csbuild.ProjectType.StaticLibrary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   </a:t>
            </a:r>
            <a:r>
              <a:rPr lang="en-US" sz="9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csbuild.Toolchain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9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gcc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, 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"android"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).</a:t>
            </a:r>
            <a:r>
              <a:rPr lang="en-US" sz="9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SetOutput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9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libMyLib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, </a:t>
            </a:r>
            <a:r>
              <a:rPr lang="en-US" sz="9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csbuild.ProjectType.SharedLibrary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endParaRPr lang="en-US" sz="900" dirty="0" smtClean="0">
              <a:solidFill>
                <a:schemeClr val="bg1"/>
              </a:solidFill>
              <a:latin typeface="Lucida Console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   </a:t>
            </a:r>
            <a:r>
              <a:rPr lang="en-US" sz="900" dirty="0" smtClean="0">
                <a:solidFill>
                  <a:srgbClr val="007F00"/>
                </a:solidFill>
                <a:latin typeface="Lucida Console" pitchFamily="49" charset="0"/>
                <a:cs typeface="Courier New" pitchFamily="49" charset="0"/>
              </a:rPr>
              <a:t>#equivalent to </a:t>
            </a:r>
            <a:r>
              <a:rPr lang="en-US" sz="900" dirty="0" err="1" smtClean="0">
                <a:solidFill>
                  <a:srgbClr val="007F00"/>
                </a:solidFill>
                <a:latin typeface="Lucida Console" pitchFamily="49" charset="0"/>
                <a:cs typeface="Courier New" pitchFamily="49" charset="0"/>
              </a:rPr>
              <a:t>CMake</a:t>
            </a:r>
            <a:r>
              <a:rPr lang="en-US" sz="900" dirty="0" smtClean="0">
                <a:solidFill>
                  <a:srgbClr val="007F00"/>
                </a:solidFill>
                <a:latin typeface="Lucida Console" pitchFamily="49" charset="0"/>
                <a:cs typeface="Courier New" pitchFamily="49" charset="0"/>
              </a:rPr>
              <a:t> PUBLIC declaration</a:t>
            </a:r>
          </a:p>
          <a:p>
            <a:pPr>
              <a:buNone/>
            </a:pP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   </a:t>
            </a:r>
            <a:r>
              <a:rPr lang="en-US" sz="900" dirty="0" smtClean="0">
                <a:solidFill>
                  <a:srgbClr val="7F007F"/>
                </a:solidFill>
                <a:latin typeface="Lucida Console" pitchFamily="49" charset="0"/>
                <a:cs typeface="Courier New" pitchFamily="49" charset="0"/>
              </a:rPr>
              <a:t>@</a:t>
            </a:r>
            <a:r>
              <a:rPr lang="en-US" sz="900" dirty="0" err="1" smtClean="0">
                <a:solidFill>
                  <a:srgbClr val="7F007F"/>
                </a:solidFill>
                <a:latin typeface="Lucida Console" pitchFamily="49" charset="0"/>
                <a:cs typeface="Courier New" pitchFamily="49" charset="0"/>
              </a:rPr>
              <a:t>csbuild.scope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sz="9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csbuild.ScopeDef.All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sz="900" b="1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   </a:t>
            </a:r>
            <a:r>
              <a:rPr lang="en-US" sz="900" b="1" dirty="0" smtClean="0">
                <a:solidFill>
                  <a:srgbClr val="0070C0"/>
                </a:solidFill>
                <a:latin typeface="Lucida Console" pitchFamily="49" charset="0"/>
                <a:cs typeface="Courier New" pitchFamily="49" charset="0"/>
              </a:rPr>
              <a:t>def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sz="900" dirty="0" err="1" smtClean="0">
                <a:solidFill>
                  <a:srgbClr val="FF00FF"/>
                </a:solidFill>
                <a:latin typeface="Lucida Console" pitchFamily="49" charset="0"/>
                <a:cs typeface="Courier New" pitchFamily="49" charset="0"/>
              </a:rPr>
              <a:t>AllScope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():</a:t>
            </a:r>
          </a:p>
          <a:p>
            <a:pPr>
              <a:buNone/>
            </a:pP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       </a:t>
            </a:r>
            <a:r>
              <a:rPr lang="en-US" sz="9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csbuild.AddIncludeDirectories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(</a:t>
            </a:r>
          </a:p>
          <a:p>
            <a:pPr>
              <a:buNone/>
            </a:pP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           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9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libMyLib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/include"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, 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"../3rdParty/include/</a:t>
            </a:r>
            <a:r>
              <a:rPr lang="en-US" sz="9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SomeLib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, 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"../3rdParty/include/</a:t>
            </a:r>
            <a:r>
              <a:rPr lang="en-US" sz="9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OtherLib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“</a:t>
            </a:r>
          </a:p>
          <a:p>
            <a:pPr>
              <a:buNone/>
            </a:pP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        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		</a:t>
            </a:r>
          </a:p>
          <a:p>
            <a:pPr>
              <a:buNone/>
            </a:pP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   </a:t>
            </a:r>
            <a:r>
              <a:rPr lang="en-US" sz="900" dirty="0" smtClean="0">
                <a:solidFill>
                  <a:srgbClr val="007F00"/>
                </a:solidFill>
                <a:latin typeface="Lucida Console" pitchFamily="49" charset="0"/>
                <a:cs typeface="Courier New" pitchFamily="49" charset="0"/>
              </a:rPr>
              <a:t>#equivalent to </a:t>
            </a:r>
            <a:r>
              <a:rPr lang="en-US" sz="900" dirty="0" err="1" smtClean="0">
                <a:solidFill>
                  <a:srgbClr val="007F00"/>
                </a:solidFill>
                <a:latin typeface="Lucida Console" pitchFamily="49" charset="0"/>
                <a:cs typeface="Courier New" pitchFamily="49" charset="0"/>
              </a:rPr>
              <a:t>CMake</a:t>
            </a:r>
            <a:r>
              <a:rPr lang="en-US" sz="900" dirty="0" smtClean="0">
                <a:solidFill>
                  <a:srgbClr val="007F00"/>
                </a:solidFill>
                <a:latin typeface="Lucida Console" pitchFamily="49" charset="0"/>
                <a:cs typeface="Courier New" pitchFamily="49" charset="0"/>
              </a:rPr>
              <a:t> INTERFACE declaration</a:t>
            </a:r>
          </a:p>
          <a:p>
            <a:pPr>
              <a:buNone/>
            </a:pP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   </a:t>
            </a:r>
            <a:r>
              <a:rPr lang="en-US" sz="900" dirty="0" smtClean="0">
                <a:solidFill>
                  <a:srgbClr val="7F007F"/>
                </a:solidFill>
                <a:latin typeface="Lucida Console" pitchFamily="49" charset="0"/>
                <a:cs typeface="Courier New" pitchFamily="49" charset="0"/>
              </a:rPr>
              <a:t>@</a:t>
            </a:r>
            <a:r>
              <a:rPr lang="en-US" sz="900" dirty="0" err="1" smtClean="0">
                <a:solidFill>
                  <a:srgbClr val="7F007F"/>
                </a:solidFill>
                <a:latin typeface="Lucida Console" pitchFamily="49" charset="0"/>
                <a:cs typeface="Courier New" pitchFamily="49" charset="0"/>
              </a:rPr>
              <a:t>csbuild.scope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sz="9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csbuild.ScopeDef.Final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sz="900" b="1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   </a:t>
            </a:r>
            <a:r>
              <a:rPr lang="en-US" sz="900" b="1" dirty="0" smtClean="0">
                <a:solidFill>
                  <a:srgbClr val="0070C0"/>
                </a:solidFill>
                <a:latin typeface="Lucida Console" pitchFamily="49" charset="0"/>
                <a:cs typeface="Courier New" pitchFamily="49" charset="0"/>
              </a:rPr>
              <a:t>def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sz="900" dirty="0" err="1" smtClean="0">
                <a:solidFill>
                  <a:srgbClr val="FF00FF"/>
                </a:solidFill>
                <a:latin typeface="Lucida Console" pitchFamily="49" charset="0"/>
                <a:cs typeface="Courier New" pitchFamily="49" charset="0"/>
              </a:rPr>
              <a:t>FinalScope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():</a:t>
            </a:r>
          </a:p>
          <a:p>
            <a:pPr>
              <a:buNone/>
            </a:pP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       </a:t>
            </a:r>
            <a:r>
              <a:rPr lang="en-US" sz="9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csbuild.AddLibraries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9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SomeLib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, 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9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OtherLib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“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endParaRPr lang="en-US" sz="900" dirty="0" smtClean="0">
              <a:solidFill>
                <a:schemeClr val="bg1"/>
              </a:solidFill>
              <a:latin typeface="Lucida Console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 smtClean="0">
                <a:solidFill>
                  <a:srgbClr val="7F007F"/>
                </a:solidFill>
                <a:latin typeface="Lucida Console" pitchFamily="49" charset="0"/>
                <a:cs typeface="Courier New" pitchFamily="49" charset="0"/>
              </a:rPr>
              <a:t>@</a:t>
            </a:r>
            <a:r>
              <a:rPr lang="en-US" sz="900" dirty="0" err="1" smtClean="0">
                <a:solidFill>
                  <a:srgbClr val="7F007F"/>
                </a:solidFill>
                <a:latin typeface="Lucida Console" pitchFamily="49" charset="0"/>
                <a:cs typeface="Courier New" pitchFamily="49" charset="0"/>
              </a:rPr>
              <a:t>csbuild.project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(name=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9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myApp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, </a:t>
            </a:r>
            <a:r>
              <a:rPr lang="en-US" sz="9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workingDirectory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=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9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myApp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/</a:t>
            </a:r>
            <a:r>
              <a:rPr lang="en-US" sz="9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src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, depends=[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9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libMyLib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])</a:t>
            </a:r>
          </a:p>
          <a:p>
            <a:pPr>
              <a:buNone/>
            </a:pPr>
            <a:r>
              <a:rPr lang="en-US" sz="900" b="1" dirty="0" smtClean="0">
                <a:solidFill>
                  <a:srgbClr val="0070C0"/>
                </a:solidFill>
                <a:latin typeface="Lucida Console" pitchFamily="49" charset="0"/>
                <a:cs typeface="Courier New" pitchFamily="49" charset="0"/>
              </a:rPr>
              <a:t>def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sz="900" dirty="0" err="1" smtClean="0">
                <a:solidFill>
                  <a:srgbClr val="FF00FF"/>
                </a:solidFill>
                <a:latin typeface="Lucida Console" pitchFamily="49" charset="0"/>
                <a:cs typeface="Courier New" pitchFamily="49" charset="0"/>
              </a:rPr>
              <a:t>myApp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():</a:t>
            </a:r>
          </a:p>
          <a:p>
            <a:pPr>
              <a:buNone/>
            </a:pP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   </a:t>
            </a:r>
            <a:r>
              <a:rPr lang="en-US" sz="9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csbuild.SetOutput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9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myApp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, </a:t>
            </a:r>
            <a:r>
              <a:rPr lang="en-US" sz="9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csbuild.ProjectType.Application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endParaRPr lang="en-US" sz="900" dirty="0" smtClean="0">
              <a:solidFill>
                <a:schemeClr val="bg1"/>
              </a:solidFill>
              <a:latin typeface="Lucida Console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   </a:t>
            </a:r>
            <a:r>
              <a:rPr lang="en-US" sz="9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csbuild.AddIncludeDirectories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"../3rdParty/include/</a:t>
            </a:r>
            <a:r>
              <a:rPr lang="en-US" sz="9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AdditionalLib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, 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"../3rdParty/include/</a:t>
            </a:r>
            <a:r>
              <a:rPr lang="en-US" sz="9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YetAnotherLib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“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   </a:t>
            </a:r>
            <a:r>
              <a:rPr lang="en-US" sz="9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csbuild.AddLibraries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9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AdditionalLib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“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, 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9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YetAnotherLib</a:t>
            </a:r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9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)</a:t>
            </a:r>
            <a:endParaRPr lang="en-US" sz="900" dirty="0">
              <a:solidFill>
                <a:schemeClr val="bg1"/>
              </a:solidFill>
              <a:latin typeface="Lucida Console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Maintainability:</a:t>
            </a:r>
            <a:br>
              <a:rPr lang="en-US" dirty="0" smtClean="0"/>
            </a:br>
            <a:r>
              <a:rPr lang="en-US" dirty="0" smtClean="0"/>
              <a:t>Iterating on the Solutions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52400"/>
            <a:ext cx="8001000" cy="5334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vert="horz" anchor="t">
            <a:noAutofit/>
          </a:bodyPr>
          <a:lstStyle/>
          <a:p>
            <a:pPr>
              <a:buNone/>
            </a:pPr>
            <a:r>
              <a:rPr lang="en-US" sz="1400" b="1" dirty="0" smtClean="0">
                <a:solidFill>
                  <a:srgbClr val="0070C0"/>
                </a:solidFill>
                <a:latin typeface="Lucida Console" pitchFamily="49" charset="0"/>
                <a:cs typeface="Courier New" pitchFamily="49" charset="0"/>
              </a:rPr>
              <a:t>import </a:t>
            </a:r>
            <a:r>
              <a:rPr lang="en-US" sz="14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csbuild</a:t>
            </a:r>
            <a:endParaRPr lang="en-US" sz="1400" dirty="0" smtClean="0">
              <a:solidFill>
                <a:schemeClr val="bg1"/>
              </a:solidFill>
              <a:latin typeface="Lucida Console" pitchFamily="49" charset="0"/>
              <a:cs typeface="Courier New" pitchFamily="49" charset="0"/>
            </a:endParaRPr>
          </a:p>
          <a:p>
            <a:pPr>
              <a:buNone/>
            </a:pPr>
            <a:endParaRPr lang="en-US" sz="1400" dirty="0" smtClean="0">
              <a:solidFill>
                <a:schemeClr val="bg1"/>
              </a:solidFill>
              <a:latin typeface="Lucida Console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csbuild.Toolchain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gcc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,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"android"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,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ios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).</a:t>
            </a:r>
            <a:r>
              <a:rPr lang="en-US" sz="14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SetCppStandard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“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c++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11”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sz="14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csbuild.Toolchain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gcc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,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"android"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).</a:t>
            </a:r>
            <a:r>
              <a:rPr lang="en-US" sz="14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SetCcCommand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“clang”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sz="14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csbuild.Toolchain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gcc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,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"android”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).</a:t>
            </a:r>
            <a:r>
              <a:rPr lang="en-US" sz="14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SetCxxCommand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“clang++”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endParaRPr lang="en-US" sz="1400" dirty="0" smtClean="0">
              <a:solidFill>
                <a:schemeClr val="bg1"/>
              </a:solidFill>
              <a:latin typeface="Lucida Console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csbuild.Toolchain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msvc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).</a:t>
            </a:r>
            <a:r>
              <a:rPr lang="en-US" sz="14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SetMsvcVersion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(</a:t>
            </a:r>
          </a:p>
          <a:p>
            <a:pPr>
              <a:buNone/>
            </a:pPr>
            <a:r>
              <a:rPr lang="en-US" sz="140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   csbuild.toolchain_msvc.VisualStudioPackage.Vs2012</a:t>
            </a:r>
          </a:p>
          <a:p>
            <a:pPr>
              <a:buNone/>
            </a:pPr>
            <a:r>
              <a:rPr lang="en-US" sz="140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)</a:t>
            </a:r>
            <a:endParaRPr lang="en-US" sz="1400" dirty="0" smtClean="0">
              <a:solidFill>
                <a:schemeClr val="bg1"/>
              </a:solidFill>
              <a:latin typeface="Lucida Console" pitchFamily="49" charset="0"/>
              <a:cs typeface="Courier New" pitchFamily="49" charset="0"/>
            </a:endParaRPr>
          </a:p>
          <a:p>
            <a:pPr>
              <a:buNone/>
            </a:pPr>
            <a:endParaRPr lang="en-US" sz="1400" dirty="0" smtClean="0">
              <a:solidFill>
                <a:schemeClr val="bg1"/>
              </a:solidFill>
              <a:latin typeface="Lucida Console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csbuild.AddLibaryDirectories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“../3rdParty/lib”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Maintainability:</a:t>
            </a:r>
            <a:br>
              <a:rPr lang="en-US" dirty="0" smtClean="0"/>
            </a:br>
            <a:r>
              <a:rPr lang="en-US" dirty="0" smtClean="0"/>
              <a:t>Iterating on the Solutions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76200"/>
            <a:ext cx="8001000" cy="5410200"/>
          </a:xfr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anchor="t">
            <a:no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7F007F"/>
                </a:solidFill>
                <a:latin typeface="Lucida Console" pitchFamily="49" charset="0"/>
                <a:cs typeface="Courier New" pitchFamily="49" charset="0"/>
              </a:rPr>
              <a:t>@</a:t>
            </a:r>
            <a:r>
              <a:rPr lang="en-US" sz="1400" dirty="0" err="1" smtClean="0">
                <a:solidFill>
                  <a:srgbClr val="7F007F"/>
                </a:solidFill>
                <a:latin typeface="Lucida Console" pitchFamily="49" charset="0"/>
                <a:cs typeface="Courier New" pitchFamily="49" charset="0"/>
              </a:rPr>
              <a:t>csbuild.project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(name=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libMyLib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workingDirectory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=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libMyLib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/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src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sz="1400" b="1" dirty="0" smtClean="0">
                <a:solidFill>
                  <a:srgbClr val="0070C0"/>
                </a:solidFill>
                <a:latin typeface="Lucida Console" pitchFamily="49" charset="0"/>
                <a:cs typeface="Courier New" pitchFamily="49" charset="0"/>
              </a:rPr>
              <a:t>def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solidFill>
                  <a:srgbClr val="FF00FF"/>
                </a:solidFill>
                <a:latin typeface="Lucida Console" pitchFamily="49" charset="0"/>
                <a:cs typeface="Courier New" pitchFamily="49" charset="0"/>
              </a:rPr>
              <a:t>libMyLib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():</a:t>
            </a:r>
          </a:p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   </a:t>
            </a:r>
            <a:r>
              <a:rPr lang="en-US" sz="14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csbuild.Toolchain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msvc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,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ios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).</a:t>
            </a:r>
            <a:r>
              <a:rPr lang="en-US" sz="14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SetOutput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(</a:t>
            </a:r>
          </a:p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      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libMyLib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csbuild.ProjectType.StaticLibrary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   </a:t>
            </a:r>
            <a:r>
              <a:rPr lang="en-US" sz="14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csbuild.Toolchain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gcc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,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"android"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).</a:t>
            </a:r>
            <a:r>
              <a:rPr lang="en-US" sz="14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SetOutput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(</a:t>
            </a:r>
          </a:p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      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libMyLib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csbuild.ProjectType.SharedLibrary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endParaRPr lang="en-US" sz="1400" dirty="0" smtClean="0">
              <a:solidFill>
                <a:schemeClr val="bg1"/>
              </a:solidFill>
              <a:latin typeface="Lucida Console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   </a:t>
            </a:r>
            <a:r>
              <a:rPr lang="en-US" sz="1400" dirty="0" smtClean="0">
                <a:solidFill>
                  <a:srgbClr val="007F00"/>
                </a:solidFill>
                <a:latin typeface="Lucida Console" pitchFamily="49" charset="0"/>
                <a:cs typeface="Courier New" pitchFamily="49" charset="0"/>
              </a:rPr>
              <a:t>#equivalent to </a:t>
            </a:r>
            <a:r>
              <a:rPr lang="en-US" sz="1400" dirty="0" err="1" smtClean="0">
                <a:solidFill>
                  <a:srgbClr val="007F00"/>
                </a:solidFill>
                <a:latin typeface="Lucida Console" pitchFamily="49" charset="0"/>
                <a:cs typeface="Courier New" pitchFamily="49" charset="0"/>
              </a:rPr>
              <a:t>CMake</a:t>
            </a:r>
            <a:r>
              <a:rPr lang="en-US" sz="1400" dirty="0" smtClean="0">
                <a:solidFill>
                  <a:srgbClr val="007F00"/>
                </a:solidFill>
                <a:latin typeface="Lucida Console" pitchFamily="49" charset="0"/>
                <a:cs typeface="Courier New" pitchFamily="49" charset="0"/>
              </a:rPr>
              <a:t> PUBLIC declaration</a:t>
            </a:r>
          </a:p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   </a:t>
            </a:r>
            <a:r>
              <a:rPr lang="en-US" sz="1400" dirty="0" smtClean="0">
                <a:solidFill>
                  <a:srgbClr val="7F007F"/>
                </a:solidFill>
                <a:latin typeface="Lucida Console" pitchFamily="49" charset="0"/>
                <a:cs typeface="Courier New" pitchFamily="49" charset="0"/>
              </a:rPr>
              <a:t>@</a:t>
            </a:r>
            <a:r>
              <a:rPr lang="en-US" sz="1400" dirty="0" err="1" smtClean="0">
                <a:solidFill>
                  <a:srgbClr val="7F007F"/>
                </a:solidFill>
                <a:latin typeface="Lucida Console" pitchFamily="49" charset="0"/>
                <a:cs typeface="Courier New" pitchFamily="49" charset="0"/>
              </a:rPr>
              <a:t>csbuild.scope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csbuild.ScopeDef.All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sz="1400" b="1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   </a:t>
            </a:r>
            <a:r>
              <a:rPr lang="en-US" sz="1400" b="1" dirty="0" smtClean="0">
                <a:solidFill>
                  <a:srgbClr val="0070C0"/>
                </a:solidFill>
                <a:latin typeface="Lucida Console" pitchFamily="49" charset="0"/>
                <a:cs typeface="Courier New" pitchFamily="49" charset="0"/>
              </a:rPr>
              <a:t>def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solidFill>
                  <a:srgbClr val="FF00FF"/>
                </a:solidFill>
                <a:latin typeface="Lucida Console" pitchFamily="49" charset="0"/>
                <a:cs typeface="Courier New" pitchFamily="49" charset="0"/>
              </a:rPr>
              <a:t>AllScope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():</a:t>
            </a:r>
          </a:p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       </a:t>
            </a:r>
            <a:r>
              <a:rPr lang="en-US" sz="14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csbuild.AddIncludeDirectories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(</a:t>
            </a:r>
          </a:p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          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libMyLib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/include"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          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"../3rdParty/include/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SomeLib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          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"../3rdParty/include/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OtherLib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“,</a:t>
            </a:r>
          </a:p>
          <a:p>
            <a:pPr>
              <a:buNone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        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		</a:t>
            </a:r>
          </a:p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   </a:t>
            </a:r>
            <a:r>
              <a:rPr lang="en-US" sz="1400" dirty="0" smtClean="0">
                <a:solidFill>
                  <a:srgbClr val="007F00"/>
                </a:solidFill>
                <a:latin typeface="Lucida Console" pitchFamily="49" charset="0"/>
                <a:cs typeface="Courier New" pitchFamily="49" charset="0"/>
              </a:rPr>
              <a:t>#equivalent to </a:t>
            </a:r>
            <a:r>
              <a:rPr lang="en-US" sz="1400" dirty="0" err="1" smtClean="0">
                <a:solidFill>
                  <a:srgbClr val="007F00"/>
                </a:solidFill>
                <a:latin typeface="Lucida Console" pitchFamily="49" charset="0"/>
                <a:cs typeface="Courier New" pitchFamily="49" charset="0"/>
              </a:rPr>
              <a:t>CMake</a:t>
            </a:r>
            <a:r>
              <a:rPr lang="en-US" sz="1400" dirty="0" smtClean="0">
                <a:solidFill>
                  <a:srgbClr val="007F00"/>
                </a:solidFill>
                <a:latin typeface="Lucida Console" pitchFamily="49" charset="0"/>
                <a:cs typeface="Courier New" pitchFamily="49" charset="0"/>
              </a:rPr>
              <a:t> INTERFACE declaration</a:t>
            </a:r>
          </a:p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   </a:t>
            </a:r>
            <a:r>
              <a:rPr lang="en-US" sz="1400" dirty="0" smtClean="0">
                <a:solidFill>
                  <a:srgbClr val="7F007F"/>
                </a:solidFill>
                <a:latin typeface="Lucida Console" pitchFamily="49" charset="0"/>
                <a:cs typeface="Courier New" pitchFamily="49" charset="0"/>
              </a:rPr>
              <a:t>@</a:t>
            </a:r>
            <a:r>
              <a:rPr lang="en-US" sz="1400" dirty="0" err="1" smtClean="0">
                <a:solidFill>
                  <a:srgbClr val="7F007F"/>
                </a:solidFill>
                <a:latin typeface="Lucida Console" pitchFamily="49" charset="0"/>
                <a:cs typeface="Courier New" pitchFamily="49" charset="0"/>
              </a:rPr>
              <a:t>csbuild.scope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csbuild.ScopeDef.Final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sz="1400" b="1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   </a:t>
            </a:r>
            <a:r>
              <a:rPr lang="en-US" sz="1400" b="1" dirty="0" smtClean="0">
                <a:solidFill>
                  <a:srgbClr val="0070C0"/>
                </a:solidFill>
                <a:latin typeface="Lucida Console" pitchFamily="49" charset="0"/>
                <a:cs typeface="Courier New" pitchFamily="49" charset="0"/>
              </a:rPr>
              <a:t>def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solidFill>
                  <a:srgbClr val="FF00FF"/>
                </a:solidFill>
                <a:latin typeface="Lucida Console" pitchFamily="49" charset="0"/>
                <a:cs typeface="Courier New" pitchFamily="49" charset="0"/>
              </a:rPr>
              <a:t>FinalScope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():</a:t>
            </a:r>
          </a:p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       </a:t>
            </a:r>
            <a:r>
              <a:rPr lang="en-US" sz="14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csbuild.AddLibraries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SomeLib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,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OtherLib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“</a:t>
            </a:r>
            <a:r>
              <a:rPr lang="en-US" sz="14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Maintainability:</a:t>
            </a:r>
            <a:br>
              <a:rPr lang="en-US" dirty="0" smtClean="0"/>
            </a:br>
            <a:r>
              <a:rPr lang="en-US" dirty="0" smtClean="0"/>
              <a:t>Iterating on the Solutions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76200"/>
            <a:ext cx="8001000" cy="5410200"/>
          </a:xfr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anchor="t">
            <a:no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7F007F"/>
                </a:solidFill>
                <a:latin typeface="Lucida Console" pitchFamily="49" charset="0"/>
                <a:cs typeface="Courier New" pitchFamily="49" charset="0"/>
              </a:rPr>
              <a:t>@</a:t>
            </a:r>
            <a:r>
              <a:rPr lang="en-US" sz="1600" dirty="0" err="1" smtClean="0">
                <a:solidFill>
                  <a:srgbClr val="7F007F"/>
                </a:solidFill>
                <a:latin typeface="Lucida Console" pitchFamily="49" charset="0"/>
                <a:cs typeface="Courier New" pitchFamily="49" charset="0"/>
              </a:rPr>
              <a:t>csbuild.project</a:t>
            </a: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(</a:t>
            </a:r>
          </a:p>
          <a:p>
            <a:pPr>
              <a:buNone/>
            </a:pP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   name=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myApp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   </a:t>
            </a:r>
            <a:r>
              <a:rPr lang="en-US" sz="16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workingDirectory</a:t>
            </a: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=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myApp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/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src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“</a:t>
            </a: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   depends=[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libMyLib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]</a:t>
            </a:r>
          </a:p>
          <a:p>
            <a:pPr>
              <a:buNone/>
            </a:pP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0070C0"/>
                </a:solidFill>
                <a:latin typeface="Lucida Console" pitchFamily="49" charset="0"/>
                <a:cs typeface="Courier New" pitchFamily="49" charset="0"/>
              </a:rPr>
              <a:t>def</a:t>
            </a: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solidFill>
                  <a:srgbClr val="FF00FF"/>
                </a:solidFill>
                <a:latin typeface="Lucida Console" pitchFamily="49" charset="0"/>
                <a:cs typeface="Courier New" pitchFamily="49" charset="0"/>
              </a:rPr>
              <a:t>myApp</a:t>
            </a: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():</a:t>
            </a:r>
          </a:p>
          <a:p>
            <a:pPr>
              <a:buNone/>
            </a:pP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   </a:t>
            </a:r>
            <a:r>
              <a:rPr lang="en-US" sz="16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csbuild.SetOutput</a:t>
            </a: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myApp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csbuild.ProjectType.Application</a:t>
            </a: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endParaRPr lang="en-US" sz="1600" dirty="0" smtClean="0">
              <a:solidFill>
                <a:schemeClr val="bg1"/>
              </a:solidFill>
              <a:latin typeface="Lucida Console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   </a:t>
            </a:r>
            <a:r>
              <a:rPr lang="en-US" sz="16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csbuild.AddIncludeDirectories</a:t>
            </a: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(</a:t>
            </a:r>
          </a:p>
          <a:p>
            <a:pPr>
              <a:buNone/>
            </a:pP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      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"../3rdParty/include/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AdditionalLib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, </a:t>
            </a:r>
          </a:p>
          <a:p>
            <a:pPr>
              <a:buNone/>
            </a:pP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      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"../3rdParty/include/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YetAnotherLib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“,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    </a:t>
            </a: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   </a:t>
            </a:r>
            <a:r>
              <a:rPr lang="en-US" sz="1600" dirty="0" err="1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csbuild.AddLibraries</a:t>
            </a: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AdditionalLib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“</a:t>
            </a: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,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YetAnotherLib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Lucida Console" pitchFamily="49" charset="0"/>
                <a:cs typeface="Courier New" pitchFamily="49" charset="0"/>
              </a:rPr>
              <a:t>"</a:t>
            </a: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)</a:t>
            </a:r>
            <a:endParaRPr lang="en-US" sz="1600" dirty="0">
              <a:solidFill>
                <a:schemeClr val="bg1"/>
              </a:solidFill>
              <a:latin typeface="Lucida Console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</a:t>
            </a:r>
            <a:br>
              <a:rPr lang="en-US" dirty="0" smtClean="0"/>
            </a:br>
            <a:r>
              <a:rPr lang="en-US" dirty="0" smtClean="0"/>
              <a:t>“Black-Box” Mentality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Problem: “Black-Box” Mentality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 systems tend to exist in a vacuum – you put settings in, you get binaries out</a:t>
            </a:r>
          </a:p>
          <a:p>
            <a:r>
              <a:rPr lang="en-US" dirty="0" smtClean="0"/>
              <a:t>Few tools available to help improve build processes or project structure</a:t>
            </a:r>
          </a:p>
          <a:p>
            <a:r>
              <a:rPr lang="en-US" dirty="0" smtClean="0"/>
              <a:t>Problems with your build process in general – beyond warnings and errors generated by the compiler – are not well-understood or communicated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“Black Box” Mentality:</a:t>
            </a:r>
            <a:br>
              <a:rPr lang="en-US" dirty="0" smtClean="0"/>
            </a:br>
            <a:r>
              <a:rPr lang="en-US" dirty="0" smtClean="0"/>
              <a:t>Existing Solutions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“Black Box” Mentality:</a:t>
            </a:r>
            <a:br>
              <a:rPr lang="en-US" dirty="0" smtClean="0"/>
            </a:br>
            <a:r>
              <a:rPr lang="en-US" dirty="0" smtClean="0"/>
              <a:t>Existing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Popular systems generally don’t offer solutions.</a:t>
            </a:r>
          </a:p>
          <a:p>
            <a:r>
              <a:rPr lang="en-US" dirty="0" smtClean="0"/>
              <a:t>Solutions that exist are not well integrated with other tools, and not widely adopted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“Black Box” Mentality:</a:t>
            </a:r>
            <a:br>
              <a:rPr lang="en-US" dirty="0" smtClean="0"/>
            </a:br>
            <a:r>
              <a:rPr lang="en-US" dirty="0" smtClean="0"/>
              <a:t>Iterating on the Solutions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Speed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C/C++ is a slow language to compile</a:t>
            </a:r>
          </a:p>
          <a:p>
            <a:r>
              <a:rPr lang="en-US" dirty="0" smtClean="0"/>
              <a:t>Templates make things much worse</a:t>
            </a:r>
          </a:p>
          <a:p>
            <a:r>
              <a:rPr lang="en-US" dirty="0" smtClean="0"/>
              <a:t>C++ standard library is all templates – STL = Standard Template Library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“Black Box” Mentality:</a:t>
            </a:r>
            <a:br>
              <a:rPr lang="en-US" dirty="0" smtClean="0"/>
            </a:br>
            <a:r>
              <a:rPr lang="en-US" dirty="0" smtClean="0"/>
              <a:t>Iterating on the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Integrate existing disparate ideas into one tool</a:t>
            </a:r>
          </a:p>
          <a:p>
            <a:r>
              <a:rPr lang="en-US" dirty="0" smtClean="0"/>
              <a:t>Provide as much information as possible</a:t>
            </a:r>
          </a:p>
          <a:p>
            <a:r>
              <a:rPr lang="en-US" dirty="0" smtClean="0"/>
              <a:t>As readable as possible</a:t>
            </a:r>
          </a:p>
          <a:p>
            <a:r>
              <a:rPr lang="en-US" dirty="0" smtClean="0"/>
              <a:t>When building on the command line:</a:t>
            </a:r>
          </a:p>
          <a:p>
            <a:pPr lvl="1"/>
            <a:r>
              <a:rPr lang="en-US" dirty="0" smtClean="0"/>
              <a:t>Colored log output</a:t>
            </a:r>
          </a:p>
          <a:p>
            <a:pPr lvl="1"/>
            <a:r>
              <a:rPr lang="en-US" dirty="0" smtClean="0"/>
              <a:t>Command-line progress bar</a:t>
            </a:r>
          </a:p>
          <a:p>
            <a:pPr lvl="1"/>
            <a:r>
              <a:rPr lang="en-US" dirty="0" smtClean="0"/>
              <a:t>Time reporting</a:t>
            </a:r>
          </a:p>
          <a:p>
            <a:pPr lvl="1"/>
            <a:r>
              <a:rPr lang="en-US" dirty="0" smtClean="0"/>
              <a:t>Current/total file counts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“Black Box” Mentality:</a:t>
            </a:r>
            <a:br>
              <a:rPr lang="en-US" dirty="0" smtClean="0"/>
            </a:br>
            <a:r>
              <a:rPr lang="en-US" dirty="0" smtClean="0"/>
              <a:t>Iterating on the Solutions</a:t>
            </a:r>
            <a:endParaRPr lang="en-US" dirty="0"/>
          </a:p>
        </p:txBody>
      </p:sp>
      <p:pic>
        <p:nvPicPr>
          <p:cNvPr id="4" name="Content Placeholder 3" descr="csbcmdlin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685800"/>
            <a:ext cx="8586216" cy="3939453"/>
          </a:xfrm>
        </p:spPr>
      </p:pic>
      <p:sp>
        <p:nvSpPr>
          <p:cNvPr id="5" name="TextBox 4"/>
          <p:cNvSpPr txBox="1"/>
          <p:nvPr/>
        </p:nvSpPr>
        <p:spPr>
          <a:xfrm>
            <a:off x="5334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“Black Box” Mentality:</a:t>
            </a:r>
            <a:br>
              <a:rPr lang="en-US" dirty="0" smtClean="0"/>
            </a:br>
            <a:r>
              <a:rPr lang="en-US" dirty="0" smtClean="0"/>
              <a:t>Iterating on the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Provide tools for build monitoring</a:t>
            </a:r>
          </a:p>
          <a:p>
            <a:pPr lvl="1"/>
            <a:r>
              <a:rPr lang="en-US" dirty="0" smtClean="0"/>
              <a:t>Provide a build status GUI</a:t>
            </a:r>
          </a:p>
          <a:p>
            <a:pPr lvl="1"/>
            <a:r>
              <a:rPr lang="en-US" dirty="0" smtClean="0"/>
              <a:t>See what’s happening and when</a:t>
            </a:r>
          </a:p>
          <a:p>
            <a:pPr lvl="1"/>
            <a:r>
              <a:rPr lang="en-US" dirty="0" smtClean="0"/>
              <a:t>Progress bars – per project, per file</a:t>
            </a:r>
          </a:p>
          <a:p>
            <a:pPr lvl="1"/>
            <a:r>
              <a:rPr lang="en-US" dirty="0" smtClean="0"/>
              <a:t>Build times – per project, per file</a:t>
            </a:r>
          </a:p>
          <a:p>
            <a:pPr lvl="1"/>
            <a:r>
              <a:rPr lang="en-US" dirty="0" smtClean="0"/>
              <a:t>Current status – per project, per file</a:t>
            </a:r>
          </a:p>
          <a:p>
            <a:pPr lvl="1"/>
            <a:r>
              <a:rPr lang="en-US" dirty="0" smtClean="0"/>
              <a:t>Error and warning display</a:t>
            </a:r>
          </a:p>
          <a:p>
            <a:pPr lvl="2"/>
            <a:r>
              <a:rPr lang="en-US" dirty="0" smtClean="0"/>
              <a:t>Hierarchical</a:t>
            </a:r>
          </a:p>
          <a:p>
            <a:pPr lvl="2"/>
            <a:r>
              <a:rPr lang="en-US" dirty="0" smtClean="0"/>
              <a:t>Expandable, collapsible</a:t>
            </a:r>
          </a:p>
          <a:p>
            <a:pPr lvl="2"/>
            <a:r>
              <a:rPr lang="en-US" dirty="0" smtClean="0"/>
              <a:t>Filterable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“Black Box” Mentality:</a:t>
            </a:r>
            <a:br>
              <a:rPr lang="en-US" dirty="0" smtClean="0"/>
            </a:br>
            <a:r>
              <a:rPr lang="en-US" dirty="0" smtClean="0"/>
              <a:t>Iterating on the Solutions</a:t>
            </a:r>
            <a:endParaRPr lang="en-US" dirty="0"/>
          </a:p>
        </p:txBody>
      </p:sp>
      <p:pic>
        <p:nvPicPr>
          <p:cNvPr id="4" name="Content Placeholder 3" descr="csbgui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685800"/>
            <a:ext cx="8582297" cy="46934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“Black Box” Mentality:</a:t>
            </a:r>
            <a:br>
              <a:rPr lang="en-US" dirty="0" smtClean="0"/>
            </a:br>
            <a:r>
              <a:rPr lang="en-US" dirty="0" smtClean="0"/>
              <a:t>Iterating on the Solutions</a:t>
            </a:r>
            <a:endParaRPr lang="en-US" dirty="0"/>
          </a:p>
        </p:txBody>
      </p:sp>
      <p:pic>
        <p:nvPicPr>
          <p:cNvPr id="4" name="Content Placeholder 3" descr="csbgu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685800"/>
            <a:ext cx="8586216" cy="4695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“Black Box” Mentality:</a:t>
            </a:r>
            <a:br>
              <a:rPr lang="en-US" dirty="0" smtClean="0"/>
            </a:br>
            <a:r>
              <a:rPr lang="en-US" dirty="0" smtClean="0"/>
              <a:t>Iterating on the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GUI?</a:t>
            </a:r>
          </a:p>
          <a:p>
            <a:pPr lvl="1"/>
            <a:r>
              <a:rPr lang="en-US" dirty="0" smtClean="0"/>
              <a:t>Actively shows progress in the build</a:t>
            </a:r>
          </a:p>
          <a:p>
            <a:pPr lvl="1"/>
            <a:r>
              <a:rPr lang="en-US" dirty="0" smtClean="0"/>
              <a:t>Reduces developer frustration while building</a:t>
            </a:r>
          </a:p>
          <a:p>
            <a:pPr lvl="1"/>
            <a:r>
              <a:rPr lang="en-US" dirty="0" smtClean="0"/>
              <a:t>More importantly, makes additional features possible</a:t>
            </a:r>
          </a:p>
          <a:p>
            <a:pPr lvl="1"/>
            <a:r>
              <a:rPr lang="en-US" dirty="0" smtClean="0"/>
              <a:t>Example: Built-in Code Editor</a:t>
            </a:r>
          </a:p>
          <a:p>
            <a:pPr lvl="2"/>
            <a:r>
              <a:rPr lang="en-US" dirty="0" smtClean="0"/>
              <a:t>Invaluable for cross-platform work, when you have no IDE set up. Instead of searching for the file, click to open, edit, and save.</a:t>
            </a:r>
          </a:p>
          <a:p>
            <a:pPr lvl="1"/>
            <a:r>
              <a:rPr lang="en-US" dirty="0" smtClean="0"/>
              <a:t>Most of the following examples rely on the GUI for functionality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“Black Box” Mentality:</a:t>
            </a:r>
            <a:br>
              <a:rPr lang="en-US" dirty="0" smtClean="0"/>
            </a:br>
            <a:r>
              <a:rPr lang="en-US" dirty="0" smtClean="0"/>
              <a:t>Iterating on the Solutions</a:t>
            </a:r>
            <a:endParaRPr lang="en-US" dirty="0"/>
          </a:p>
        </p:txBody>
      </p:sp>
      <p:pic>
        <p:nvPicPr>
          <p:cNvPr id="4" name="Content Placeholder 3" descr="csbfileeditblurr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685800"/>
            <a:ext cx="8586216" cy="42432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“Black Box” Mentality:</a:t>
            </a:r>
            <a:br>
              <a:rPr lang="en-US" dirty="0" smtClean="0"/>
            </a:br>
            <a:r>
              <a:rPr lang="en-US" dirty="0" smtClean="0"/>
              <a:t>Iterating on the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tools for build analysis</a:t>
            </a:r>
          </a:p>
          <a:p>
            <a:pPr lvl="1"/>
            <a:r>
              <a:rPr lang="en-US" dirty="0" smtClean="0"/>
              <a:t>Example: Timeline View</a:t>
            </a:r>
          </a:p>
          <a:p>
            <a:pPr lvl="2"/>
            <a:r>
              <a:rPr lang="en-US" dirty="0" smtClean="0"/>
              <a:t>See what </a:t>
            </a:r>
            <a:r>
              <a:rPr lang="en-US" i="1" dirty="0" smtClean="0"/>
              <a:t>was</a:t>
            </a:r>
            <a:r>
              <a:rPr lang="en-US" dirty="0" smtClean="0"/>
              <a:t> happening and when</a:t>
            </a:r>
          </a:p>
          <a:p>
            <a:pPr lvl="2"/>
            <a:r>
              <a:rPr lang="en-US" dirty="0" smtClean="0"/>
              <a:t>Isolate slow builds and rearrange</a:t>
            </a:r>
          </a:p>
          <a:p>
            <a:pPr lvl="2"/>
            <a:r>
              <a:rPr lang="en-US" dirty="0" smtClean="0"/>
              <a:t>Example: In our project, rearranging build order of long builds cut down total build time by 50%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“Black Box” Mentality:</a:t>
            </a:r>
            <a:br>
              <a:rPr lang="en-US" dirty="0" smtClean="0"/>
            </a:br>
            <a:r>
              <a:rPr lang="en-US" dirty="0" smtClean="0"/>
              <a:t>Iterating on the Solutions</a:t>
            </a:r>
            <a:endParaRPr lang="en-US" dirty="0"/>
          </a:p>
        </p:txBody>
      </p:sp>
      <p:pic>
        <p:nvPicPr>
          <p:cNvPr id="4" name="Content Placeholder 3" descr="csbtimelin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685800"/>
            <a:ext cx="8586216" cy="4695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“Black Box” Mentality:</a:t>
            </a:r>
            <a:br>
              <a:rPr lang="en-US" dirty="0" smtClean="0"/>
            </a:br>
            <a:r>
              <a:rPr lang="en-US" dirty="0" smtClean="0"/>
              <a:t>Iterating on the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Provide a Line-By-Line Build Profiler</a:t>
            </a:r>
          </a:p>
          <a:p>
            <a:pPr lvl="1"/>
            <a:r>
              <a:rPr lang="en-US" dirty="0" smtClean="0"/>
              <a:t>We optimize code – why not also optimize builds?</a:t>
            </a:r>
          </a:p>
          <a:p>
            <a:pPr lvl="1"/>
            <a:r>
              <a:rPr lang="en-US" dirty="0" smtClean="0"/>
              <a:t>Examine individual files</a:t>
            </a:r>
          </a:p>
          <a:p>
            <a:pPr lvl="1"/>
            <a:r>
              <a:rPr lang="en-US" dirty="0" smtClean="0"/>
              <a:t>Locate lines that are slow to compile</a:t>
            </a:r>
          </a:p>
          <a:p>
            <a:pPr lvl="1"/>
            <a:r>
              <a:rPr lang="en-US" dirty="0" smtClean="0"/>
              <a:t>Locate heavy headers</a:t>
            </a:r>
          </a:p>
          <a:p>
            <a:pPr lvl="2"/>
            <a:r>
              <a:rPr lang="en-US" dirty="0" smtClean="0"/>
              <a:t>Identify opportunities to forward-declare</a:t>
            </a:r>
          </a:p>
          <a:p>
            <a:pPr lvl="2"/>
            <a:r>
              <a:rPr lang="en-US" dirty="0" smtClean="0"/>
              <a:t>Identify candidates for precompiled headers</a:t>
            </a:r>
          </a:p>
          <a:p>
            <a:pPr lvl="1"/>
            <a:r>
              <a:rPr lang="en-US" dirty="0" smtClean="0"/>
              <a:t>Makes keeping your builds clean and speedy much easier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Speed: Existing Solutions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“Black Box” Mentality:</a:t>
            </a:r>
            <a:br>
              <a:rPr lang="en-US" dirty="0" smtClean="0"/>
            </a:br>
            <a:r>
              <a:rPr lang="en-US" dirty="0" smtClean="0"/>
              <a:t>Iterating on the Solutions</a:t>
            </a:r>
            <a:endParaRPr lang="en-US" dirty="0"/>
          </a:p>
        </p:txBody>
      </p:sp>
      <p:pic>
        <p:nvPicPr>
          <p:cNvPr id="4" name="Content Placeholder 3" descr="csbprofileview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685800"/>
            <a:ext cx="8586216" cy="42432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“Black Box” Mentality:</a:t>
            </a:r>
            <a:br>
              <a:rPr lang="en-US" dirty="0" smtClean="0"/>
            </a:br>
            <a:r>
              <a:rPr lang="en-US" dirty="0" smtClean="0"/>
              <a:t>Iterating on the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Profiler: How?</a:t>
            </a:r>
          </a:p>
          <a:p>
            <a:pPr lvl="1"/>
            <a:r>
              <a:rPr lang="en-US" dirty="0" smtClean="0"/>
              <a:t>Preprocess to file</a:t>
            </a:r>
          </a:p>
          <a:p>
            <a:pPr lvl="1"/>
            <a:r>
              <a:rPr lang="en-US" dirty="0" smtClean="0"/>
              <a:t>Open preprocessed file, and on each line, add compiler-appropriate #</a:t>
            </a:r>
            <a:r>
              <a:rPr lang="en-US" dirty="0" err="1" smtClean="0"/>
              <a:t>pragma</a:t>
            </a:r>
            <a:r>
              <a:rPr lang="en-US" dirty="0" smtClean="0"/>
              <a:t> message</a:t>
            </a:r>
          </a:p>
          <a:p>
            <a:pPr lvl="1"/>
            <a:r>
              <a:rPr lang="en-US" dirty="0" smtClean="0"/>
              <a:t>Time intervals between messages and swallow message output</a:t>
            </a:r>
          </a:p>
          <a:p>
            <a:pPr lvl="1"/>
            <a:r>
              <a:rPr lang="en-US" dirty="0" smtClean="0"/>
              <a:t>Caveat: The compiler spends additional time after processing the file, which is not accounted for</a:t>
            </a:r>
          </a:p>
          <a:p>
            <a:pPr lvl="2"/>
            <a:r>
              <a:rPr lang="en-US" dirty="0" smtClean="0"/>
              <a:t>Information is useful and actionable nonetheless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“Black Box” Mentality:</a:t>
            </a:r>
            <a:br>
              <a:rPr lang="en-US" dirty="0" smtClean="0"/>
            </a:br>
            <a:r>
              <a:rPr lang="en-US" dirty="0" smtClean="0"/>
              <a:t>Iterating on the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 Dependency Graph Generation</a:t>
            </a:r>
          </a:p>
          <a:p>
            <a:pPr lvl="1"/>
            <a:r>
              <a:rPr lang="en-US" dirty="0" smtClean="0"/>
              <a:t>Create dot file, leverage </a:t>
            </a:r>
            <a:r>
              <a:rPr lang="en-US" dirty="0" err="1" smtClean="0"/>
              <a:t>graphviz</a:t>
            </a:r>
            <a:r>
              <a:rPr lang="en-US" dirty="0" smtClean="0"/>
              <a:t> for rendering.</a:t>
            </a:r>
          </a:p>
          <a:p>
            <a:pPr lvl="1"/>
            <a:r>
              <a:rPr lang="en-US" dirty="0" smtClean="0"/>
              <a:t>“dot” algorithm is not very effective; “</a:t>
            </a:r>
            <a:r>
              <a:rPr lang="en-US" dirty="0" err="1" smtClean="0"/>
              <a:t>neato</a:t>
            </a:r>
            <a:r>
              <a:rPr lang="en-US" dirty="0" smtClean="0"/>
              <a:t>” algorithm is much better</a:t>
            </a:r>
          </a:p>
          <a:p>
            <a:pPr lvl="2"/>
            <a:r>
              <a:rPr lang="en-US" dirty="0" err="1" smtClean="0"/>
              <a:t>fdp</a:t>
            </a:r>
            <a:r>
              <a:rPr lang="en-US" dirty="0" smtClean="0"/>
              <a:t> and </a:t>
            </a:r>
            <a:r>
              <a:rPr lang="en-US" dirty="0" err="1" smtClean="0"/>
              <a:t>sfdp</a:t>
            </a:r>
            <a:r>
              <a:rPr lang="en-US" dirty="0" smtClean="0"/>
              <a:t> are decent as well</a:t>
            </a:r>
          </a:p>
          <a:p>
            <a:pPr lvl="1"/>
            <a:r>
              <a:rPr lang="en-US" dirty="0" smtClean="0"/>
              <a:t>Shows inter-project interactions</a:t>
            </a:r>
          </a:p>
          <a:p>
            <a:pPr lvl="1"/>
            <a:r>
              <a:rPr lang="en-US" dirty="0" smtClean="0"/>
              <a:t>Shows circular dependencies</a:t>
            </a:r>
          </a:p>
          <a:p>
            <a:pPr lvl="1"/>
            <a:r>
              <a:rPr lang="en-US" dirty="0" smtClean="0"/>
              <a:t>Allows you to improve project structure</a:t>
            </a:r>
          </a:p>
          <a:p>
            <a:pPr lvl="1"/>
            <a:r>
              <a:rPr lang="en-US" dirty="0" smtClean="0"/>
              <a:t>Better understanding = Better projects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pendsexample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4050" y="1390650"/>
            <a:ext cx="4629150" cy="3257550"/>
          </a:xfrm>
        </p:spPr>
      </p:pic>
      <p:pic>
        <p:nvPicPr>
          <p:cNvPr id="5" name="Content Placeholder 3" descr="dependsexampl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914" y="142249"/>
            <a:ext cx="5266198" cy="5344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“Black Box” Mentality:</a:t>
            </a:r>
            <a:br>
              <a:rPr lang="en-US" dirty="0" smtClean="0"/>
            </a:br>
            <a:r>
              <a:rPr lang="en-US" dirty="0" smtClean="0"/>
              <a:t>Iterating on the Solutions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Areas of Research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Areas of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control in GUI:</a:t>
            </a:r>
          </a:p>
          <a:p>
            <a:pPr lvl="1"/>
            <a:r>
              <a:rPr lang="en-US" dirty="0" smtClean="0"/>
              <a:t>Start build</a:t>
            </a:r>
          </a:p>
          <a:p>
            <a:pPr lvl="1"/>
            <a:r>
              <a:rPr lang="en-US" dirty="0" smtClean="0"/>
              <a:t>Stop build</a:t>
            </a:r>
          </a:p>
          <a:p>
            <a:pPr lvl="1"/>
            <a:r>
              <a:rPr lang="en-US" dirty="0" smtClean="0"/>
              <a:t>Rebuild</a:t>
            </a:r>
          </a:p>
          <a:p>
            <a:pPr lvl="1"/>
            <a:r>
              <a:rPr lang="en-US" dirty="0" smtClean="0"/>
              <a:t>Change targets, architectures, projects to build</a:t>
            </a:r>
          </a:p>
          <a:p>
            <a:pPr lvl="1"/>
            <a:r>
              <a:rPr lang="en-US" dirty="0" smtClean="0"/>
              <a:t>Leave GUI open while you work, just press go to build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Areas of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History and Statistics View</a:t>
            </a:r>
          </a:p>
          <a:p>
            <a:pPr lvl="1"/>
            <a:r>
              <a:rPr lang="en-US" dirty="0" smtClean="0"/>
              <a:t>Graphs of past build times</a:t>
            </a:r>
          </a:p>
          <a:p>
            <a:pPr lvl="1"/>
            <a:r>
              <a:rPr lang="en-US" dirty="0" smtClean="0"/>
              <a:t>Average, high, low times</a:t>
            </a:r>
          </a:p>
          <a:p>
            <a:pPr lvl="1"/>
            <a:r>
              <a:rPr lang="en-US" dirty="0" smtClean="0"/>
              <a:t>Graphs showing time distributions</a:t>
            </a:r>
          </a:p>
          <a:p>
            <a:pPr lvl="1"/>
            <a:r>
              <a:rPr lang="en-US" dirty="0" smtClean="0"/>
              <a:t>Average number of files built</a:t>
            </a:r>
          </a:p>
          <a:p>
            <a:pPr lvl="1"/>
            <a:r>
              <a:rPr lang="en-US" dirty="0" smtClean="0"/>
              <a:t>Build success and failure rates</a:t>
            </a:r>
          </a:p>
          <a:p>
            <a:pPr lvl="1"/>
            <a:r>
              <a:rPr lang="en-US" dirty="0" smtClean="0"/>
              <a:t>Average error/warning count per build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Areas of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Improving build preparation time</a:t>
            </a:r>
          </a:p>
          <a:p>
            <a:pPr lvl="1"/>
            <a:r>
              <a:rPr lang="en-US" dirty="0" smtClean="0"/>
              <a:t>Header cache is the reasonable way to do this; manually and recursively checking #includes is slow</a:t>
            </a:r>
          </a:p>
          <a:p>
            <a:pPr lvl="2"/>
            <a:r>
              <a:rPr lang="en-US" dirty="0" smtClean="0"/>
              <a:t>First attempt at this caused problems in some situations</a:t>
            </a:r>
          </a:p>
          <a:p>
            <a:pPr lvl="1"/>
            <a:r>
              <a:rPr lang="en-US" dirty="0" smtClean="0"/>
              <a:t>Ninja relies on the compiler to do this. Chunks make that a bit more complicated, but it should still be feasible.</a:t>
            </a:r>
          </a:p>
          <a:p>
            <a:pPr lvl="2"/>
            <a:r>
              <a:rPr lang="en-US" dirty="0" smtClean="0"/>
              <a:t>With </a:t>
            </a:r>
            <a:r>
              <a:rPr lang="en-US" dirty="0" err="1" smtClean="0"/>
              <a:t>plugin</a:t>
            </a:r>
            <a:r>
              <a:rPr lang="en-US" dirty="0" smtClean="0"/>
              <a:t> system, manual parsing and header cache generation still required as a fallback for compilers that don’t support this option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Areas of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Automatic Build Analysis</a:t>
            </a:r>
          </a:p>
          <a:p>
            <a:pPr lvl="1"/>
            <a:r>
              <a:rPr lang="en-US" dirty="0" smtClean="0"/>
              <a:t>Using historical build times, automatically reorder projects to improve build speed</a:t>
            </a:r>
          </a:p>
          <a:p>
            <a:pPr lvl="1"/>
            <a:r>
              <a:rPr lang="en-US" dirty="0" smtClean="0"/>
              <a:t>Intelligent analysis of estimated build times based on past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Areas of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Generic </a:t>
            </a:r>
            <a:r>
              <a:rPr lang="en-US" dirty="0" err="1" smtClean="0"/>
              <a:t>Plugins</a:t>
            </a:r>
            <a:endParaRPr lang="en-US" dirty="0" smtClean="0"/>
          </a:p>
          <a:p>
            <a:pPr lvl="1"/>
            <a:r>
              <a:rPr lang="en-US" dirty="0" smtClean="0"/>
              <a:t>Event-based </a:t>
            </a:r>
            <a:r>
              <a:rPr lang="en-US" dirty="0" err="1" smtClean="0"/>
              <a:t>plugins</a:t>
            </a:r>
            <a:r>
              <a:rPr lang="en-US" dirty="0" smtClean="0"/>
              <a:t> for generic tasks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 err="1" smtClean="0"/>
              <a:t>moc</a:t>
            </a:r>
            <a:r>
              <a:rPr lang="en-US" dirty="0" smtClean="0"/>
              <a:t> process for Qt projects</a:t>
            </a:r>
          </a:p>
          <a:p>
            <a:pPr lvl="1"/>
            <a:r>
              <a:rPr lang="en-US" dirty="0" smtClean="0"/>
              <a:t>Enables common build events to be shared between projects and between teams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Speed: Existing Solutions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Incredibuild</a:t>
            </a:r>
            <a:r>
              <a:rPr lang="en-US" dirty="0" smtClean="0"/>
              <a:t>/</a:t>
            </a:r>
            <a:r>
              <a:rPr lang="en-US" dirty="0" err="1" smtClean="0"/>
              <a:t>distcc</a:t>
            </a:r>
            <a:endParaRPr lang="en-US" dirty="0" smtClean="0"/>
          </a:p>
          <a:p>
            <a:pPr lvl="1"/>
            <a:r>
              <a:rPr lang="en-US" dirty="0" smtClean="0"/>
              <a:t>Requires large distributed network</a:t>
            </a:r>
          </a:p>
          <a:p>
            <a:pPr lvl="1"/>
            <a:r>
              <a:rPr lang="en-US" dirty="0" smtClean="0"/>
              <a:t>Uses developers’ CPU resources in the background</a:t>
            </a:r>
          </a:p>
          <a:p>
            <a:pPr lvl="1"/>
            <a:r>
              <a:rPr lang="en-US" dirty="0" smtClean="0"/>
              <a:t>Linking is a bottleneck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Areas of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Feature Verification</a:t>
            </a:r>
          </a:p>
          <a:p>
            <a:pPr lvl="1"/>
            <a:r>
              <a:rPr lang="en-US" dirty="0" smtClean="0"/>
              <a:t>“./configure” built into build process</a:t>
            </a:r>
          </a:p>
          <a:p>
            <a:pPr lvl="1"/>
            <a:r>
              <a:rPr lang="en-US" dirty="0" smtClean="0"/>
              <a:t>Test features and output </a:t>
            </a:r>
            <a:r>
              <a:rPr lang="en-US" dirty="0" err="1" smtClean="0"/>
              <a:t>autoconf</a:t>
            </a:r>
            <a:r>
              <a:rPr lang="en-US" dirty="0" smtClean="0"/>
              <a:t>-compatible </a:t>
            </a:r>
            <a:r>
              <a:rPr lang="en-US" dirty="0" err="1" smtClean="0"/>
              <a:t>config.h</a:t>
            </a:r>
            <a:endParaRPr lang="en-US" dirty="0" smtClean="0"/>
          </a:p>
          <a:p>
            <a:pPr lvl="1"/>
            <a:r>
              <a:rPr lang="en-US" dirty="0" smtClean="0"/>
              <a:t>Only perform tests explicitly requested by </a:t>
            </a:r>
            <a:r>
              <a:rPr lang="en-US" dirty="0" err="1" smtClean="0"/>
              <a:t>makefile</a:t>
            </a:r>
            <a:endParaRPr lang="en-US" dirty="0" smtClean="0"/>
          </a:p>
          <a:p>
            <a:pPr lvl="1"/>
            <a:r>
              <a:rPr lang="en-US" dirty="0" smtClean="0"/>
              <a:t>Only test if </a:t>
            </a:r>
            <a:r>
              <a:rPr lang="en-US" dirty="0" err="1" smtClean="0"/>
              <a:t>config.h</a:t>
            </a:r>
            <a:r>
              <a:rPr lang="en-US" dirty="0" smtClean="0"/>
              <a:t> does not exist or compiler has changed</a:t>
            </a:r>
          </a:p>
          <a:p>
            <a:pPr lvl="1"/>
            <a:r>
              <a:rPr lang="en-US" dirty="0" smtClean="0"/>
              <a:t>Automatic switching between </a:t>
            </a:r>
            <a:r>
              <a:rPr lang="en-US" dirty="0" err="1" smtClean="0"/>
              <a:t>config.h</a:t>
            </a:r>
            <a:r>
              <a:rPr lang="en-US" dirty="0" smtClean="0"/>
              <a:t> files per-</a:t>
            </a:r>
            <a:r>
              <a:rPr lang="en-US" dirty="0" err="1" smtClean="0"/>
              <a:t>toolchain</a:t>
            </a:r>
            <a:r>
              <a:rPr lang="en-US" dirty="0" smtClean="0"/>
              <a:t>, per-architecture</a:t>
            </a:r>
          </a:p>
          <a:p>
            <a:pPr lvl="1"/>
            <a:r>
              <a:rPr lang="en-US" dirty="0" smtClean="0"/>
              <a:t>Example: Detecting </a:t>
            </a:r>
            <a:r>
              <a:rPr lang="en-US" dirty="0" err="1" smtClean="0"/>
              <a:t>pthreads</a:t>
            </a:r>
            <a:r>
              <a:rPr lang="en-US" dirty="0" smtClean="0"/>
              <a:t>, or switching between similar features such as </a:t>
            </a:r>
            <a:r>
              <a:rPr lang="en-US" dirty="0" err="1" smtClean="0"/>
              <a:t>epoll</a:t>
            </a:r>
            <a:r>
              <a:rPr lang="en-US" dirty="0" smtClean="0"/>
              <a:t>, </a:t>
            </a:r>
            <a:r>
              <a:rPr lang="en-US" dirty="0" err="1" smtClean="0"/>
              <a:t>kqueue</a:t>
            </a:r>
            <a:r>
              <a:rPr lang="en-US" dirty="0" smtClean="0"/>
              <a:t>, and IOCP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Try </a:t>
            </a:r>
            <a:r>
              <a:rPr lang="en-US" dirty="0" err="1" smtClean="0"/>
              <a:t>CSBuild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techniques can be used anywhere, but </a:t>
            </a:r>
            <a:r>
              <a:rPr lang="en-US" dirty="0" err="1" smtClean="0"/>
              <a:t>CSBuild</a:t>
            </a:r>
            <a:r>
              <a:rPr lang="en-US" dirty="0" smtClean="0"/>
              <a:t> provides a reference implementation and a test bed</a:t>
            </a:r>
          </a:p>
          <a:p>
            <a:pPr lvl="1"/>
            <a:r>
              <a:rPr lang="en-US" dirty="0" smtClean="0"/>
              <a:t>MIT license, compatible with any project</a:t>
            </a:r>
          </a:p>
          <a:p>
            <a:pPr lvl="1"/>
            <a:r>
              <a:rPr lang="en-US" dirty="0" smtClean="0"/>
              <a:t>Currently in late beta - a few bugs and missing features still being dealt with</a:t>
            </a:r>
          </a:p>
          <a:p>
            <a:pPr lvl="1"/>
            <a:r>
              <a:rPr lang="en-US" dirty="0" smtClean="0"/>
              <a:t>Downloads and documentation, as well as this deck, are available at </a:t>
            </a:r>
            <a:r>
              <a:rPr lang="en-US" dirty="0" smtClean="0">
                <a:hlinkClick r:id="rId2"/>
              </a:rPr>
              <a:t>www.csbuild.org</a:t>
            </a:r>
            <a:endParaRPr lang="en-US" dirty="0" smtClean="0"/>
          </a:p>
          <a:p>
            <a:pPr lvl="1"/>
            <a:r>
              <a:rPr lang="en-US" dirty="0" smtClean="0"/>
              <a:t>Also available through `pip install </a:t>
            </a:r>
            <a:r>
              <a:rPr lang="en-US" dirty="0" err="1" smtClean="0"/>
              <a:t>csbuild</a:t>
            </a:r>
            <a:r>
              <a:rPr lang="en-US" dirty="0" smtClean="0"/>
              <a:t>`</a:t>
            </a:r>
          </a:p>
          <a:p>
            <a:pPr lvl="2"/>
            <a:r>
              <a:rPr lang="en-US" dirty="0" smtClean="0"/>
              <a:t>Pip is available at </a:t>
            </a:r>
            <a:r>
              <a:rPr lang="en-US" dirty="0" smtClean="0">
                <a:hlinkClick r:id="rId3"/>
              </a:rPr>
              <a:t>https://pypi.python.org/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43434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Jaedyn</a:t>
            </a:r>
            <a:r>
              <a:rPr lang="en-US" sz="2400" dirty="0" smtClean="0"/>
              <a:t> </a:t>
            </a:r>
            <a:r>
              <a:rPr lang="en-US" sz="2400" dirty="0" err="1" smtClean="0"/>
              <a:t>Kitt</a:t>
            </a:r>
            <a:r>
              <a:rPr lang="en-US" sz="2400" dirty="0" smtClean="0"/>
              <a:t> Draper</a:t>
            </a:r>
          </a:p>
          <a:p>
            <a:pPr algn="ctr"/>
            <a:r>
              <a:rPr lang="en-US" sz="2400" dirty="0" smtClean="0">
                <a:hlinkClick r:id="rId2"/>
              </a:rPr>
              <a:t>www.csbuild.org</a:t>
            </a:r>
            <a:endParaRPr lang="en-US" sz="2400" dirty="0" smtClean="0"/>
          </a:p>
          <a:p>
            <a:pPr algn="ctr"/>
            <a:r>
              <a:rPr lang="en-US" sz="2400" dirty="0" smtClean="0">
                <a:hlinkClick r:id="rId3"/>
              </a:rPr>
              <a:t>questions@csbuild.org</a:t>
            </a:r>
            <a:endParaRPr lang="en-US" sz="2400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7467600" cy="5181600"/>
          </a:xfrm>
        </p:spPr>
        <p:txBody>
          <a:bodyPr anchor="t">
            <a:normAutofit/>
          </a:bodyPr>
          <a:lstStyle/>
          <a:p>
            <a:r>
              <a:rPr lang="en-US" sz="2200" dirty="0" err="1" smtClean="0"/>
              <a:t>CSBuild</a:t>
            </a:r>
            <a:r>
              <a:rPr lang="en-US" sz="2200" dirty="0" smtClean="0"/>
              <a:t>: </a:t>
            </a:r>
            <a:r>
              <a:rPr lang="en-US" sz="2200" dirty="0" smtClean="0">
                <a:hlinkClick r:id="rId2"/>
              </a:rPr>
              <a:t>www.csbuild.org</a:t>
            </a:r>
            <a:endParaRPr lang="en-US" sz="2200" dirty="0" smtClean="0"/>
          </a:p>
          <a:p>
            <a:r>
              <a:rPr lang="en-US" sz="2200" dirty="0" smtClean="0"/>
              <a:t>pip: </a:t>
            </a:r>
          </a:p>
          <a:p>
            <a:pPr lvl="1"/>
            <a:r>
              <a:rPr lang="en-US" sz="2000" dirty="0" smtClean="0">
                <a:hlinkClick r:id="rId3"/>
              </a:rPr>
              <a:t>https://pypi.python.org/pypi/pip</a:t>
            </a:r>
          </a:p>
          <a:p>
            <a:pPr lvl="1"/>
            <a:r>
              <a:rPr lang="en-US" sz="2000" dirty="0" smtClean="0">
                <a:hlinkClick r:id="rId3"/>
              </a:rPr>
              <a:t>https://pip.pypa.io/en/latest/installing.html</a:t>
            </a:r>
            <a:endParaRPr lang="en-US" sz="2000" dirty="0" smtClean="0"/>
          </a:p>
          <a:p>
            <a:endParaRPr lang="en-US" sz="2200" dirty="0" smtClean="0"/>
          </a:p>
          <a:p>
            <a:r>
              <a:rPr lang="en-US" sz="2200" dirty="0" err="1" smtClean="0"/>
              <a:t>CMake</a:t>
            </a:r>
            <a:r>
              <a:rPr lang="en-US" sz="2200" dirty="0" smtClean="0"/>
              <a:t>: </a:t>
            </a:r>
            <a:r>
              <a:rPr lang="en-US" sz="2200" dirty="0" smtClean="0">
                <a:hlinkClick r:id="rId4"/>
              </a:rPr>
              <a:t>http://www.cmake.org/</a:t>
            </a:r>
            <a:endParaRPr lang="en-US" sz="2200" dirty="0" smtClean="0"/>
          </a:p>
          <a:p>
            <a:r>
              <a:rPr lang="en-US" sz="2200" dirty="0" err="1" smtClean="0"/>
              <a:t>Premake</a:t>
            </a:r>
            <a:r>
              <a:rPr lang="en-US" sz="2200" dirty="0" smtClean="0"/>
              <a:t>: </a:t>
            </a:r>
            <a:r>
              <a:rPr lang="en-US" sz="2200" dirty="0" smtClean="0">
                <a:hlinkClick r:id="rId5"/>
              </a:rPr>
              <a:t>http://industriousone.com/premake</a:t>
            </a:r>
            <a:endParaRPr lang="en-US" sz="2200" dirty="0" smtClean="0"/>
          </a:p>
          <a:p>
            <a:r>
              <a:rPr lang="en-US" sz="2200" dirty="0" smtClean="0"/>
              <a:t>GYP: </a:t>
            </a:r>
            <a:r>
              <a:rPr lang="en-US" sz="2200" dirty="0" smtClean="0">
                <a:hlinkClick r:id="rId6"/>
              </a:rPr>
              <a:t>https://code.google.com/p/gyp/</a:t>
            </a:r>
            <a:endParaRPr lang="en-US" sz="2200" dirty="0" smtClean="0"/>
          </a:p>
          <a:p>
            <a:r>
              <a:rPr lang="en-US" sz="2200" dirty="0" smtClean="0"/>
              <a:t>Jam: </a:t>
            </a:r>
            <a:r>
              <a:rPr lang="en-US" sz="2200" dirty="0" smtClean="0">
                <a:hlinkClick r:id="rId7"/>
              </a:rPr>
              <a:t>http://www.perforce.com/resources/documentation/jam</a:t>
            </a:r>
            <a:endParaRPr lang="en-US" sz="2200" dirty="0" smtClean="0"/>
          </a:p>
          <a:p>
            <a:r>
              <a:rPr lang="en-US" sz="2200" dirty="0" err="1" smtClean="0"/>
              <a:t>boost.build</a:t>
            </a:r>
            <a:r>
              <a:rPr lang="en-US" sz="2200" dirty="0" smtClean="0"/>
              <a:t>: </a:t>
            </a:r>
            <a:r>
              <a:rPr lang="en-US" sz="2200" dirty="0" smtClean="0">
                <a:hlinkClick r:id="rId8"/>
              </a:rPr>
              <a:t>http://www.boost.org/boost-build2/</a:t>
            </a:r>
            <a:endParaRPr lang="en-US" sz="2200" dirty="0" smtClean="0"/>
          </a:p>
          <a:p>
            <a:r>
              <a:rPr lang="en-US" sz="2200" dirty="0" err="1" smtClean="0"/>
              <a:t>Scons</a:t>
            </a:r>
            <a:r>
              <a:rPr lang="en-US" sz="2200" dirty="0" smtClean="0"/>
              <a:t>: </a:t>
            </a:r>
            <a:r>
              <a:rPr lang="en-US" sz="2200" dirty="0" smtClean="0">
                <a:hlinkClick r:id="rId9"/>
              </a:rPr>
              <a:t>http://www.scons.org/</a:t>
            </a:r>
            <a:endParaRPr lang="en-US" sz="2200" dirty="0" smtClean="0"/>
          </a:p>
          <a:p>
            <a:r>
              <a:rPr lang="en-US" sz="2200" dirty="0" smtClean="0"/>
              <a:t>Ninja: </a:t>
            </a:r>
            <a:r>
              <a:rPr lang="en-US" sz="2200" dirty="0" smtClean="0">
                <a:hlinkClick r:id="rId10"/>
              </a:rPr>
              <a:t>http://martine.github.io/ninja/</a:t>
            </a:r>
            <a:endParaRPr lang="en-US" sz="22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Speed: Existing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CCache</a:t>
            </a:r>
            <a:endParaRPr lang="en-US" dirty="0" smtClean="0"/>
          </a:p>
          <a:p>
            <a:pPr lvl="1"/>
            <a:r>
              <a:rPr lang="en-US" dirty="0" smtClean="0"/>
              <a:t>Prone to difficult-to-solve errors if the build is aborted</a:t>
            </a:r>
          </a:p>
          <a:p>
            <a:pPr lvl="1"/>
            <a:r>
              <a:rPr lang="en-US" dirty="0" smtClean="0"/>
              <a:t>Precompiled headers pose a difficulty</a:t>
            </a:r>
          </a:p>
          <a:p>
            <a:pPr lvl="1"/>
            <a:r>
              <a:rPr lang="en-US" dirty="0" smtClean="0"/>
              <a:t>Builds that can’t use cache are slower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Speed: Existing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Precompiled Headers</a:t>
            </a:r>
          </a:p>
          <a:p>
            <a:pPr lvl="1"/>
            <a:r>
              <a:rPr lang="en-US" dirty="0" smtClean="0"/>
              <a:t>Don’t always improve speed</a:t>
            </a:r>
          </a:p>
          <a:p>
            <a:pPr lvl="1"/>
            <a:r>
              <a:rPr lang="en-US" dirty="0" smtClean="0"/>
              <a:t>Can even make things slower</a:t>
            </a:r>
          </a:p>
          <a:p>
            <a:pPr lvl="1"/>
            <a:r>
              <a:rPr lang="en-US" dirty="0" smtClean="0"/>
              <a:t>Difficult to set up and use</a:t>
            </a:r>
          </a:p>
          <a:p>
            <a:pPr lvl="1"/>
            <a:r>
              <a:rPr lang="en-US" dirty="0" smtClean="0"/>
              <a:t>Inconsistent usage across </a:t>
            </a:r>
            <a:r>
              <a:rPr lang="en-US" dirty="0" err="1" smtClean="0"/>
              <a:t>toolchains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chnic">
  <a:themeElements>
    <a:clrScheme name="Custom 4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00B050"/>
      </a:accent1>
      <a:accent2>
        <a:srgbClr val="36FF91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36FF91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3749</TotalTime>
  <Words>2358</Words>
  <Application>Microsoft Office PowerPoint</Application>
  <PresentationFormat>On-screen Show (4:3)</PresentationFormat>
  <Paragraphs>412</Paragraphs>
  <Slides>73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Technic</vt:lpstr>
      <vt:lpstr>Improving Iteration, Maintainability, and Analytics in the Build Pipeline</vt:lpstr>
      <vt:lpstr>The Problems</vt:lpstr>
      <vt:lpstr>Introducing CSBuild</vt:lpstr>
      <vt:lpstr>Problem: Speed</vt:lpstr>
      <vt:lpstr>Problem: Speed</vt:lpstr>
      <vt:lpstr>Speed: Existing Solutions</vt:lpstr>
      <vt:lpstr>Speed: Existing Solutions</vt:lpstr>
      <vt:lpstr>Speed: Existing Solutions</vt:lpstr>
      <vt:lpstr>Speed: Existing Solutions</vt:lpstr>
      <vt:lpstr>Speed: Existing Solutions</vt:lpstr>
      <vt:lpstr>Speed: Existing Solutions</vt:lpstr>
      <vt:lpstr>Speed: Iterating on the Solutions</vt:lpstr>
      <vt:lpstr>Speed: Iterating on the Solutions</vt:lpstr>
      <vt:lpstr>Speed: Iterating on the Solutions</vt:lpstr>
      <vt:lpstr>Speed: Iterating on the Solutions</vt:lpstr>
      <vt:lpstr>Speed: Iterating on the Solutions</vt:lpstr>
      <vt:lpstr>Speed: Iterating on the Solutions</vt:lpstr>
      <vt:lpstr>Speed Results: CSBuild’s implementation</vt:lpstr>
      <vt:lpstr>Problem: Cross-Platform Support</vt:lpstr>
      <vt:lpstr>Problem: Cross-Platform Support</vt:lpstr>
      <vt:lpstr>Problem: Cross-Platform Support</vt:lpstr>
      <vt:lpstr>Cross-Platform Support: Existing Solutions</vt:lpstr>
      <vt:lpstr>Cross-Platform Support:  Existing Solutions</vt:lpstr>
      <vt:lpstr>Cross-Platform Support: Iterating on the Solutions</vt:lpstr>
      <vt:lpstr>Cross-Platform Support: Iterating on the Solutions</vt:lpstr>
      <vt:lpstr>Cross-Platform Support: Iterating on the Solutions</vt:lpstr>
      <vt:lpstr>Problem: IDE Integration</vt:lpstr>
      <vt:lpstr>Problem: IDE Integration</vt:lpstr>
      <vt:lpstr>IDE Integration: Existing Solutions</vt:lpstr>
      <vt:lpstr>IDE Integration: Existing Solutions</vt:lpstr>
      <vt:lpstr>IDE Integration: Iterating on the Solutions</vt:lpstr>
      <vt:lpstr>IDE Integration: Iterating on the Solutions</vt:lpstr>
      <vt:lpstr>IDE Integration: Iterating on the Solutions</vt:lpstr>
      <vt:lpstr>Problem: Maintainability</vt:lpstr>
      <vt:lpstr>Problem: Maintainability</vt:lpstr>
      <vt:lpstr>Maintainability: Existing Solutions</vt:lpstr>
      <vt:lpstr>Maintainability: Existing Solutions</vt:lpstr>
      <vt:lpstr>Maintainability: Iterating on the Solutions</vt:lpstr>
      <vt:lpstr>Maintainability: Iterating on the Solutions</vt:lpstr>
      <vt:lpstr>Maintainability: Iterating on the Solutions</vt:lpstr>
      <vt:lpstr>Maintainability: Iterating on the Solutions</vt:lpstr>
      <vt:lpstr>Maintainability: Iterating on the Solutions</vt:lpstr>
      <vt:lpstr>Maintainability: Iterating on the Solutions</vt:lpstr>
      <vt:lpstr>Maintainability: Iterating on the Solutions</vt:lpstr>
      <vt:lpstr>Problem: “Black-Box” Mentality</vt:lpstr>
      <vt:lpstr>Problem: “Black-Box” Mentality</vt:lpstr>
      <vt:lpstr>“Black Box” Mentality: Existing Solutions</vt:lpstr>
      <vt:lpstr>“Black Box” Mentality: Existing Solutions</vt:lpstr>
      <vt:lpstr>“Black Box” Mentality: Iterating on the Solutions</vt:lpstr>
      <vt:lpstr>“Black Box” Mentality: Iterating on the Solutions</vt:lpstr>
      <vt:lpstr>“Black Box” Mentality: Iterating on the Solutions</vt:lpstr>
      <vt:lpstr>“Black Box” Mentality: Iterating on the Solutions</vt:lpstr>
      <vt:lpstr>“Black Box” Mentality: Iterating on the Solutions</vt:lpstr>
      <vt:lpstr>“Black Box” Mentality: Iterating on the Solutions</vt:lpstr>
      <vt:lpstr>“Black Box” Mentality: Iterating on the Solutions</vt:lpstr>
      <vt:lpstr>“Black Box” Mentality: Iterating on the Solutions</vt:lpstr>
      <vt:lpstr>“Black Box” Mentality: Iterating on the Solutions</vt:lpstr>
      <vt:lpstr>“Black Box” Mentality: Iterating on the Solutions</vt:lpstr>
      <vt:lpstr>“Black Box” Mentality: Iterating on the Solutions</vt:lpstr>
      <vt:lpstr>“Black Box” Mentality: Iterating on the Solutions</vt:lpstr>
      <vt:lpstr>“Black Box” Mentality: Iterating on the Solutions</vt:lpstr>
      <vt:lpstr>“Black Box” Mentality: Iterating on the Solutions</vt:lpstr>
      <vt:lpstr>“Black Box” Mentality: Iterating on the Solutions</vt:lpstr>
      <vt:lpstr>Ongoing Areas of Research</vt:lpstr>
      <vt:lpstr>Ongoing Areas of Research</vt:lpstr>
      <vt:lpstr>Ongoing Areas of Research</vt:lpstr>
      <vt:lpstr>Ongoing Areas of Research</vt:lpstr>
      <vt:lpstr>Ongoing Areas of Research</vt:lpstr>
      <vt:lpstr>Ongoing Areas of Research</vt:lpstr>
      <vt:lpstr>Ongoing Areas of Research</vt:lpstr>
      <vt:lpstr>How To Try CSBuild</vt:lpstr>
      <vt:lpstr>Questions?</vt:lpstr>
      <vt:lpstr>Resources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Iteration, Maintainability, and Analytics in the Build Pipeline</dc:title>
  <dc:creator>Jaedyn</dc:creator>
  <cp:lastModifiedBy>Jaedyn</cp:lastModifiedBy>
  <cp:revision>77</cp:revision>
  <dcterms:created xsi:type="dcterms:W3CDTF">2014-10-17T02:40:20Z</dcterms:created>
  <dcterms:modified xsi:type="dcterms:W3CDTF">2014-10-25T16:55:35Z</dcterms:modified>
</cp:coreProperties>
</file>